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59"/>
  </p:notesMasterIdLst>
  <p:handoutMasterIdLst>
    <p:handoutMasterId r:id="rId60"/>
  </p:handoutMasterIdLst>
  <p:sldIdLst>
    <p:sldId id="256" r:id="rId5"/>
    <p:sldId id="260" r:id="rId6"/>
    <p:sldId id="268" r:id="rId7"/>
    <p:sldId id="257" r:id="rId8"/>
    <p:sldId id="259" r:id="rId9"/>
    <p:sldId id="299" r:id="rId10"/>
    <p:sldId id="312" r:id="rId11"/>
    <p:sldId id="310" r:id="rId12"/>
    <p:sldId id="311" r:id="rId13"/>
    <p:sldId id="304" r:id="rId14"/>
    <p:sldId id="306" r:id="rId15"/>
    <p:sldId id="308" r:id="rId16"/>
    <p:sldId id="314" r:id="rId17"/>
    <p:sldId id="315" r:id="rId18"/>
    <p:sldId id="316" r:id="rId19"/>
    <p:sldId id="323" r:id="rId20"/>
    <p:sldId id="327" r:id="rId21"/>
    <p:sldId id="328" r:id="rId22"/>
    <p:sldId id="326" r:id="rId23"/>
    <p:sldId id="319" r:id="rId24"/>
    <p:sldId id="317" r:id="rId25"/>
    <p:sldId id="320" r:id="rId26"/>
    <p:sldId id="269" r:id="rId27"/>
    <p:sldId id="275" r:id="rId28"/>
    <p:sldId id="276" r:id="rId29"/>
    <p:sldId id="277" r:id="rId30"/>
    <p:sldId id="279" r:id="rId31"/>
    <p:sldId id="280" r:id="rId32"/>
    <p:sldId id="281" r:id="rId33"/>
    <p:sldId id="283" r:id="rId34"/>
    <p:sldId id="284" r:id="rId35"/>
    <p:sldId id="286" r:id="rId36"/>
    <p:sldId id="270" r:id="rId37"/>
    <p:sldId id="294" r:id="rId38"/>
    <p:sldId id="295" r:id="rId39"/>
    <p:sldId id="297" r:id="rId40"/>
    <p:sldId id="287" r:id="rId41"/>
    <p:sldId id="290" r:id="rId42"/>
    <p:sldId id="289" r:id="rId43"/>
    <p:sldId id="291" r:id="rId44"/>
    <p:sldId id="298" r:id="rId45"/>
    <p:sldId id="261" r:id="rId46"/>
    <p:sldId id="301" r:id="rId47"/>
    <p:sldId id="264" r:id="rId48"/>
    <p:sldId id="324" r:id="rId49"/>
    <p:sldId id="325" r:id="rId50"/>
    <p:sldId id="267" r:id="rId51"/>
    <p:sldId id="302" r:id="rId52"/>
    <p:sldId id="274" r:id="rId53"/>
    <p:sldId id="303" r:id="rId54"/>
    <p:sldId id="273" r:id="rId55"/>
    <p:sldId id="300" r:id="rId56"/>
    <p:sldId id="263" r:id="rId57"/>
    <p:sldId id="329" r:id="rId58"/>
  </p:sldIdLst>
  <p:sldSz cx="12192000" cy="6858000"/>
  <p:notesSz cx="6858000" cy="9313863"/>
  <p:defaultTextStyle>
    <a:defPPr rtl="0"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5CE182-7D6B-B17A-29A1-70359582F7B9}" v="67" dt="2020-11-19T19:57:15.851"/>
    <p1510:client id="{375F881A-E438-D659-A0E3-A86A6F8C7BD1}" v="136" dt="2020-11-19T21:51:19.356"/>
    <p1510:client id="{37D76312-F009-C176-4A63-649534E35A53}" v="10" dt="2020-11-19T02:13:35.747"/>
    <p1510:client id="{4B0C9A73-3A6C-475B-A258-D2505C69CE50}" v="2335" dt="2020-11-19T18:54:24.155"/>
    <p1510:client id="{58282651-843C-CE03-DA2F-F8644A40F527}" v="165" dt="2020-11-19T05:35:10.949"/>
    <p1510:client id="{5C3CA29D-9CCC-7B0B-02EA-8FBB417E7E71}" v="68" dt="2020-11-19T02:43:06.795"/>
    <p1510:client id="{8E178DE3-A212-F6E7-6BBD-E02D29C03C0D}" v="1921" dt="2020-11-19T00:27:59.579"/>
    <p1510:client id="{FCAD7B00-7C3E-40AD-93F5-D4057A00A05F}" v="344" vWet="346" dt="2020-11-19T21:46:50.1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中等深淺樣式 1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handoutMaster" Target="handoutMasters/handoutMaster1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6CF2EBEC-201B-43F4-97D3-2E41D58112A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68F1725-2339-4768-B73F-0A7D907D80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B62A2F-1022-4034-9F8B-96050E116782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2020/12/16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57F6850-818E-4DBB-9D03-FBA64DBBB83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46554"/>
            <a:ext cx="2971800" cy="4673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FCDF733-D0CA-4942-9633-FC165B0E5E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846554"/>
            <a:ext cx="2971800" cy="4673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AE5430-4A1B-40BF-87F1-45436FF14D1D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12650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8T22:50:17.0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16272 4070 16383 0 0,'0'-8'0'0'0,"8"-3"0"0"0,11 1 0 0 0,9-6 0 0 0,9 0 0 0 0,6 2 0 0 0,-5-4 0 0 0,-8 1-16383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8T22:50:17.0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19394 4260 16383 0 0,'8'8'0'0'0,"11"2"0"0"0,1 9 0 0 0,-1 7 0 0 0,3 1 0 0 0,-2-5-16383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8T22:50:17.0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19553 4392 16383 0 0,'0'8'0'0'0,"8"11"0"0"0,10 1 0 0 0,3 7 0 0 0,-3-3-16383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8T22:50:17.0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16209 4128 16383 0 0,'0'7'0'0'0,"0"12"0"0"0,0 10 0 0 0,0 8 0 0 0,0 6 0 0 0,0 3 0 0 0,0 2 0 0 0,-16-7 0 0 0,-5-10-16383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8T22:50:17.0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16536 3987 16383 0 0,'0'-8'0'0'0,"8"-3"0"0"0,11 1 0 0 0,10-6 0 0 0,8-1 0 0 0,-2-4 0 0 0,0 0 0 0 0,3 4 0 0 0,3 5 0 0 0,-5-3 0 0 0,-10 1-16383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8T22:50:17.0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16880 3757 16383 0 0,'8'0'0'0'0,"11"0"0"0"0,10 0 0 0 0,8 0 0 0 0,14 0 0 0 0,6 0 0 0 0,1 0 0 0 0,-9 0-16383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8T22:50:17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17277 3784 16383 0 0,'8'0'0'0'0,"11"0"0"0"0,10 0 0 0 0,8 0 0 0 0,5 0 0 0 0,5 0 0 0 0,1 0 0 0 0,1 0 0 0 0,-8 0-16383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8T22:50:17.0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17727 3757 16383 0 0,'8'0'0'0'0,"11"0"0"0"0,9 0 0 0 0,9 0 0 0 0,6 0 0 0 0,4 0 0 0 0,1 0 0 0 0,1 0 0 0 0,0 0 0 0 0,-8 0-16383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8T22:50:17.0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18124 3757 16383 0 0,'8'8'0'0'0,"11"3"0"0"0,9-1 0 0 0,9-2 0 0 0,6-2 0 0 0,3-3 0 0 0,3-1 0 0 0,-8-1-16383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8T22:50:17.0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18468 3810 16383 0 0,'8'0'0'0'0,"11"0"0"0"0,1 8 0 0 0,7 3 0 0 0,5-1 0 0 0,6-2 0 0 0,5-2 0 0 0,2-3 0 0 0,3-1 0 0 0,-8-1-16383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8T22:50:17.0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18865 3889 16383 0 0,'0'8'0'0'0,"0"11"0"0"0,8 2 0 0 0,2 5 0 0 0,9-1 0 0 0,7-6 0 0 0,9-5 0 0 0,6-5 0 0 0,3-5 0 0 0,3-2 0 0 0,-6 5 0 0 0,-11 3-16383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8T22:50:17.0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19156 4075 16383 0 0,'8'0'0'0'0,"10"8"0"0"0,3 10 0 0 0,-2 11 0 0 0,3 0 0 0 0,-2 3 0 0 0,3-4 0 0 0,-1-6-16383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00482DC-4809-4952-909F-D9E3CC0CCDD8}" type="datetime1">
              <a:rPr lang="zh-TW" altLang="en-US" smtClean="0"/>
              <a:pPr/>
              <a:t>2020/12/16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35000" y="1163638"/>
            <a:ext cx="5588000" cy="31432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82296"/>
            <a:ext cx="5486400" cy="366733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noProof="0"/>
              <a:t>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846554"/>
            <a:ext cx="2971800" cy="4673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846554"/>
            <a:ext cx="2971800" cy="4673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1ADAE6E-D7D3-4C49-A2CE-70F23E8F48D7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7048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ADAE6E-D7D3-4C49-A2CE-70F23E8F48D7}" type="slidenum">
              <a:rPr lang="en-US" altLang="zh-TW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1426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ADAE6E-D7D3-4C49-A2CE-70F23E8F48D7}" type="slidenum">
              <a:rPr lang="en-US" altLang="zh-TW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02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圖片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群組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矩形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手繪多邊形​​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手繪多邊形​​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矩形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手繪多邊形​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手繪多邊形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手繪多邊形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手繪多邊形​​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手繪多邊形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手繪多邊形​​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手繪多邊形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手繪多邊形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手繪多邊形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手繪多邊形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手繪多邊形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手繪多邊形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手繪多邊形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手繪多邊形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手繪多邊形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手繪多邊形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手繪多邊形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手繪多邊形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手繪多邊形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手繪多邊形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手繪多邊形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手繪多邊形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手繪多邊形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手繪多邊形​​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矩形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手繪多邊形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手繪多邊形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手繪多邊形​​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手繪多邊形​​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手繪多邊形​​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手繪多邊形​​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手繪多邊形​​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手繪多邊形​​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手繪多邊形​​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手繪多邊形​​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手繪多邊形​​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矩形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手繪多邊形​​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手繪多邊形​​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手繪多邊形​​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手繪多邊形​​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手繪多邊形​​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手繪多邊形​​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手繪多邊形​​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手繪多邊形​​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手繪多邊形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手繪多邊形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手繪多邊形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手繪多邊形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手繪多邊形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990B2064-386D-4C5A-836A-F5C6EC376342}" type="datetime1">
              <a:rPr lang="zh-TW" altLang="en-US" noProof="0" smtClean="0"/>
              <a:t>2020/12/16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全景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81E994-15F2-4D8B-A528-FAD7915E5FC3}" type="datetime1">
              <a:rPr lang="zh-TW" altLang="en-US" noProof="0" smtClean="0"/>
              <a:t>2020/12/16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35F4AD-22A6-4EF3-B2F4-0A05B6A236F9}" type="datetime1">
              <a:rPr lang="zh-TW" altLang="en-US" noProof="0" smtClean="0"/>
              <a:t>2020/12/16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2" name="文字預留位置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D048603-D450-4987-BFB2-BF5E37D0C535}" type="datetime1">
              <a:rPr lang="zh-TW" altLang="en-US" smtClean="0"/>
              <a:t>2020/12/16</a:t>
            </a:fld>
            <a:endParaRPr lang="zh-TW" altLang="en-US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D22F896-40B5-4ADD-8801-0D06FADFA095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60" name="文字方塊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TW" altLang="en-US" sz="8000" noProof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</a:t>
            </a:r>
          </a:p>
        </p:txBody>
      </p:sp>
      <p:sp>
        <p:nvSpPr>
          <p:cNvPr id="61" name="文字方塊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TW" altLang="en-US" sz="8000" noProof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26A4029-FC2D-4343-B38D-AA95F3D1D9D8}" type="datetime1">
              <a:rPr lang="zh-TW" altLang="en-US" noProof="0" smtClean="0"/>
              <a:t>2020/12/16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7" name="文字預留位置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8" name="文字預留位置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9" name="文字預留位置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10" name="文字預留位置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11" name="文字預留位置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12" name="文字預留位置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2868BA-C1AD-4F62-8608-83D7665A8925}" type="datetime1">
              <a:rPr lang="zh-TW" altLang="en-US" noProof="0" smtClean="0"/>
              <a:t>2020/12/16</a:t>
            </a:fld>
            <a:endParaRPr lang="zh-TW" altLang="en-US" noProof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標題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9" name="文字預留位置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20" name="圖片預留位置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21" name="文字預留位置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22" name="文字預留位置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23" name="圖片預留位置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24" name="文字預留位置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25" name="文字預留位置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26" name="圖片預留位置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27" name="文字預留位置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9D3185-C74F-4CD2-A8A6-592D0BDBAEEF}" type="datetime1">
              <a:rPr lang="zh-TW" altLang="en-US" noProof="0" smtClean="0"/>
              <a:t>2020/12/16</a:t>
            </a:fld>
            <a:endParaRPr lang="zh-TW" altLang="en-US" noProof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C36080-CBF8-4FB1-9F72-409B7863904C}" type="datetime1">
              <a:rPr lang="zh-TW" altLang="en-US" noProof="0" smtClean="0"/>
              <a:t>2020/12/16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20F10D-71AA-45CD-87C3-01BC58DE95D0}" type="datetime1">
              <a:rPr lang="zh-TW" altLang="en-US" noProof="0" smtClean="0"/>
              <a:t>2020/12/16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E07A529-EA3D-4EC1-8D2A-82CEE7D1A6E1}" type="datetime1">
              <a:rPr lang="zh-TW" altLang="en-US" noProof="0" smtClean="0"/>
              <a:t>2020/12/16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23ADB9-8883-423B-A6E3-845186AFD168}" type="datetime1">
              <a:rPr lang="zh-TW" altLang="en-US" noProof="0" smtClean="0"/>
              <a:t>2020/12/16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CB25B6-FD31-4123-A25B-2B6243F0DE33}" type="datetime1">
              <a:rPr lang="zh-TW" altLang="en-US" noProof="0" smtClean="0"/>
              <a:t>2020/12/16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D8182A-C3ED-4101-80D8-E4BF5567588A}" type="datetime1">
              <a:rPr lang="zh-TW" altLang="en-US" noProof="0" smtClean="0"/>
              <a:t>2020/12/16</a:t>
            </a:fld>
            <a:endParaRPr lang="zh-TW" altLang="en-US" noProof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51F060-1A0D-4C00-81AD-B5A65B4DFFF0}" type="datetime1">
              <a:rPr lang="zh-TW" altLang="en-US" noProof="0" smtClean="0"/>
              <a:t>2020/12/16</a:t>
            </a:fld>
            <a:endParaRPr lang="zh-TW" altLang="en-US" noProof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3C4F61-363D-459A-81DC-645971D26A08}" type="datetime1">
              <a:rPr lang="zh-TW" altLang="en-US" noProof="0" smtClean="0"/>
              <a:t>2020/12/16</a:t>
            </a:fld>
            <a:endParaRPr lang="zh-TW" altLang="en-US" noProof="0"/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392610-80DE-4A6B-8503-5BE82829DB2F}" type="datetime1">
              <a:rPr lang="zh-TW" altLang="en-US" noProof="0" smtClean="0"/>
              <a:t>2020/12/16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299E45-14BA-458E-9FE9-613946F14F8B}" type="datetime1">
              <a:rPr lang="zh-TW" altLang="en-US" noProof="0" smtClean="0"/>
              <a:t>2020/12/16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群組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群組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矩形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手繪多邊形​​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手繪多邊形​​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手繪多邊形​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手繪多邊形​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手繪多邊形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手繪多邊形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手繪多邊形​​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手繪多邊形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手繪多邊形​​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手繪多邊形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線條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手繪多邊形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手繪多邊形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手繪多邊形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手繪多邊形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矩形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手繪多邊形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手繪多邊形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手繪多邊形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手繪多邊形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手繪多邊形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手繪多邊形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手繪多邊形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手繪多邊形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手繪多邊形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手繪多邊形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群組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手繪多邊形​​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手繪多邊形​​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手繪多邊形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手繪多邊形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手繪多邊形​​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手繪多邊形​​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手繪多邊形​​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手繪多邊形​​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手繪多邊形​​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矩形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zh-TW" altLang="en-US" noProof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931CF2E-F933-4696-AFFC-CF4A474512CB}" type="datetime1">
              <a:rPr lang="zh-TW" altLang="en-US" smtClean="0"/>
              <a:t>2020/12/16</a:t>
            </a:fld>
            <a:endParaRPr lang="zh-TW" altLang="en-US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D22F896-40B5-4ADD-8801-0D06FADFA095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 cap="all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13.png"/><Relationship Id="rId18" Type="http://schemas.openxmlformats.org/officeDocument/2006/relationships/customXml" Target="../ink/ink7.xml"/><Relationship Id="rId26" Type="http://schemas.openxmlformats.org/officeDocument/2006/relationships/customXml" Target="../ink/ink11.xml"/><Relationship Id="rId3" Type="http://schemas.openxmlformats.org/officeDocument/2006/relationships/image" Target="../media/image7.svg"/><Relationship Id="rId21" Type="http://schemas.openxmlformats.org/officeDocument/2006/relationships/image" Target="../media/image17.png"/><Relationship Id="rId7" Type="http://schemas.openxmlformats.org/officeDocument/2006/relationships/image" Target="../media/image10.png"/><Relationship Id="rId12" Type="http://schemas.openxmlformats.org/officeDocument/2006/relationships/customXml" Target="../ink/ink4.xml"/><Relationship Id="rId17" Type="http://schemas.openxmlformats.org/officeDocument/2006/relationships/image" Target="../media/image15.png"/><Relationship Id="rId25" Type="http://schemas.openxmlformats.org/officeDocument/2006/relationships/image" Target="../media/image19.png"/><Relationship Id="rId2" Type="http://schemas.openxmlformats.org/officeDocument/2006/relationships/image" Target="../media/image6.png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29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12.png"/><Relationship Id="rId24" Type="http://schemas.openxmlformats.org/officeDocument/2006/relationships/customXml" Target="../ink/ink10.xml"/><Relationship Id="rId5" Type="http://schemas.openxmlformats.org/officeDocument/2006/relationships/image" Target="../media/image9.svg"/><Relationship Id="rId15" Type="http://schemas.openxmlformats.org/officeDocument/2006/relationships/image" Target="../media/image14.png"/><Relationship Id="rId23" Type="http://schemas.openxmlformats.org/officeDocument/2006/relationships/image" Target="../media/image18.png"/><Relationship Id="rId28" Type="http://schemas.openxmlformats.org/officeDocument/2006/relationships/customXml" Target="../ink/ink12.xml"/><Relationship Id="rId10" Type="http://schemas.openxmlformats.org/officeDocument/2006/relationships/customXml" Target="../ink/ink3.xml"/><Relationship Id="rId19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11.png"/><Relationship Id="rId14" Type="http://schemas.openxmlformats.org/officeDocument/2006/relationships/customXml" Target="../ink/ink5.xml"/><Relationship Id="rId22" Type="http://schemas.openxmlformats.org/officeDocument/2006/relationships/customXml" Target="../ink/ink9.xml"/><Relationship Id="rId27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矩形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pic>
          <p:nvPicPr>
            <p:cNvPr id="12" name="圖片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6="http://schemas.microsoft.com/office/drawing/2014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圖片 4" descr="燈泡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圓角化對角線角落矩形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手繪多邊形​​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" name="手繪多邊形​​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手繪多邊形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手繪多邊形​​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手繪多邊形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手繪多邊形​​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手繪多邊形​​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手繪多邊形​​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手繪多邊形​​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矩形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手繪多邊形​​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手繪多邊形​​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手繪多邊形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手繪多邊形​​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手繪多邊形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手繪多邊形​​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手繪多邊形​​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手繪多邊形​​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手繪多邊形​​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6" name="矩形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D7C32AD-C60F-4EA0-AFFD-56B9D4574D1D}"/>
              </a:ext>
            </a:extLst>
          </p:cNvPr>
          <p:cNvSpPr txBox="1"/>
          <p:nvPr/>
        </p:nvSpPr>
        <p:spPr>
          <a:xfrm>
            <a:off x="2667795" y="1970658"/>
            <a:ext cx="6857999" cy="13542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endParaRPr lang="en-US" sz="1800" b="0" i="0" u="none" strike="noStrike" baseline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/>
            <a:r>
              <a:rPr lang="en-US" sz="4400">
                <a:latin typeface="Times New Roman"/>
                <a:cs typeface="Times New Roman"/>
              </a:rPr>
              <a:t> </a:t>
            </a:r>
            <a:r>
              <a:rPr lang="en-US" sz="2800" b="1" i="0" u="none" strike="noStrike" baseline="0">
                <a:latin typeface="Times New Roman"/>
                <a:cs typeface="Times New Roman"/>
              </a:rPr>
              <a:t>Cooperative Adaptive Cruise Control</a:t>
            </a:r>
          </a:p>
          <a:p>
            <a:pPr algn="ctr"/>
            <a:r>
              <a:rPr lang="en-US" sz="2000" b="1">
                <a:latin typeface="Times New Roman"/>
                <a:cs typeface="Times New Roman"/>
              </a:rPr>
              <a:t>Team 3 </a:t>
            </a:r>
            <a:endParaRPr lang="en-US" sz="200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FB85A93-6F35-4E5C-98A8-8A4075D2059B}"/>
              </a:ext>
            </a:extLst>
          </p:cNvPr>
          <p:cNvSpPr txBox="1"/>
          <p:nvPr/>
        </p:nvSpPr>
        <p:spPr>
          <a:xfrm>
            <a:off x="3681422" y="3316352"/>
            <a:ext cx="471118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>
                <a:ea typeface="+mn-lt"/>
                <a:cs typeface="+mn-lt"/>
              </a:rPr>
              <a:t>    Ishita Pal     -</a:t>
            </a:r>
            <a:r>
              <a:rPr lang="en-US" sz="2000"/>
              <a:t> 5G Transmitter</a:t>
            </a:r>
            <a:endParaRPr lang="en-US"/>
          </a:p>
          <a:p>
            <a:pPr algn="ctr"/>
            <a:r>
              <a:rPr lang="en-US" sz="2000">
                <a:ea typeface="+mn-lt"/>
                <a:cs typeface="+mn-lt"/>
              </a:rPr>
              <a:t>Neethu Jose - 5G Receiver</a:t>
            </a:r>
            <a:endParaRPr lang="en-US">
              <a:ea typeface="+mn-lt"/>
              <a:cs typeface="+mn-lt"/>
            </a:endParaRPr>
          </a:p>
          <a:p>
            <a:pPr algn="ctr"/>
            <a:r>
              <a:rPr lang="en-US" sz="2000">
                <a:ea typeface="+mn-lt"/>
                <a:cs typeface="+mn-lt"/>
              </a:rPr>
              <a:t>Sung-Lin</a:t>
            </a:r>
            <a:r>
              <a:rPr lang="en-US" sz="2000"/>
              <a:t> Chen – Radar Receiver</a:t>
            </a:r>
            <a:endParaRPr lang="en-US"/>
          </a:p>
          <a:p>
            <a:pPr algn="ctr"/>
            <a:r>
              <a:rPr lang="en-US" sz="2000"/>
              <a:t> Yi-Chien Chiang – Radar Transmitter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9903A4-143F-4C33-B931-77ED654FA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375738" cy="1091954"/>
          </a:xfrm>
        </p:spPr>
        <p:txBody>
          <a:bodyPr>
            <a:normAutofit/>
          </a:bodyPr>
          <a:lstStyle/>
          <a:p>
            <a:r>
              <a:rPr lang="en-US" sz="2400" cap="none"/>
              <a:t>Low Pass Filter -LPF1R25-22R5-SFF</a:t>
            </a:r>
          </a:p>
        </p:txBody>
      </p:sp>
      <p:pic>
        <p:nvPicPr>
          <p:cNvPr id="9" name="Content Placeholder 8" descr="A picture containing text&#10;&#10;Description automatically generated">
            <a:extLst>
              <a:ext uri="{FF2B5EF4-FFF2-40B4-BE49-F238E27FC236}">
                <a16:creationId xmlns:a16="http://schemas.microsoft.com/office/drawing/2014/main" id="{0141C664-E8EC-4A71-8C7E-C3BE481DD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4922" y="3954897"/>
            <a:ext cx="2293398" cy="2280513"/>
          </a:xfr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409D565-1420-4BCD-8E6A-DA573F667A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567325"/>
              </p:ext>
            </p:extLst>
          </p:nvPr>
        </p:nvGraphicFramePr>
        <p:xfrm>
          <a:off x="75151" y="1847955"/>
          <a:ext cx="5375738" cy="171199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67555">
                  <a:extLst>
                    <a:ext uri="{9D8B030D-6E8A-4147-A177-3AD203B41FA5}">
                      <a16:colId xmlns:a16="http://schemas.microsoft.com/office/drawing/2014/main" val="424732906"/>
                    </a:ext>
                  </a:extLst>
                </a:gridCol>
                <a:gridCol w="2608183">
                  <a:extLst>
                    <a:ext uri="{9D8B030D-6E8A-4147-A177-3AD203B41FA5}">
                      <a16:colId xmlns:a16="http://schemas.microsoft.com/office/drawing/2014/main" val="3123872302"/>
                    </a:ext>
                  </a:extLst>
                </a:gridCol>
              </a:tblGrid>
              <a:tr h="427998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effectLst/>
                        </a:rPr>
                        <a:t>Parameter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kern="1200">
                          <a:solidFill>
                            <a:schemeClr val="lt1"/>
                          </a:solidFill>
                          <a:effectLst/>
                        </a:rPr>
                        <a:t>Value</a:t>
                      </a:r>
                      <a:endParaRPr lang="en-US" sz="2400" b="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90884327"/>
                  </a:ext>
                </a:extLst>
              </a:tr>
              <a:tr h="42799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>
                          <a:effectLst/>
                        </a:rPr>
                        <a:t>Model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cap="none"/>
                        <a:t>LPF1R25-22R5-SFF</a:t>
                      </a:r>
                      <a:endParaRPr lang="en-US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08583467"/>
                  </a:ext>
                </a:extLst>
              </a:tr>
              <a:tr h="427998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  Frequency Range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u="none" strike="noStrike" noProof="0">
                          <a:effectLst/>
                        </a:rPr>
                        <a:t>0 –1.25</a:t>
                      </a:r>
                      <a:r>
                        <a:rPr lang="en-US" sz="2000">
                          <a:effectLst/>
                        </a:rPr>
                        <a:t> GHz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68482627"/>
                  </a:ext>
                </a:extLst>
              </a:tr>
              <a:tr h="427998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Insertion Loss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u="none" strike="noStrike" noProof="0">
                          <a:effectLst/>
                        </a:rPr>
                        <a:t>1-1.5 dB</a:t>
                      </a:r>
                      <a:endParaRPr lang="en-US" sz="20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61113678"/>
                  </a:ext>
                </a:extLst>
              </a:tr>
            </a:tbl>
          </a:graphicData>
        </a:graphic>
      </p:graphicFrame>
      <p:sp>
        <p:nvSpPr>
          <p:cNvPr id="8" name="標題 1">
            <a:extLst>
              <a:ext uri="{FF2B5EF4-FFF2-40B4-BE49-F238E27FC236}">
                <a16:creationId xmlns:a16="http://schemas.microsoft.com/office/drawing/2014/main" id="{8FAC2E98-8B81-4A64-9BFD-012B7D161B06}"/>
              </a:ext>
            </a:extLst>
          </p:cNvPr>
          <p:cNvSpPr txBox="1">
            <a:spLocks/>
          </p:cNvSpPr>
          <p:nvPr/>
        </p:nvSpPr>
        <p:spPr>
          <a:xfrm>
            <a:off x="6347534" y="0"/>
            <a:ext cx="5844466" cy="10919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sz="2400" cap="none"/>
              <a:t>MIXER - SFQ-75311415-1010SF-N1-M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5A70FE2-9F5A-45DD-9460-0C05CDF9CB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405814"/>
              </p:ext>
            </p:extLst>
          </p:nvPr>
        </p:nvGraphicFramePr>
        <p:xfrm>
          <a:off x="6090082" y="1123046"/>
          <a:ext cx="6069002" cy="316180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478094">
                  <a:extLst>
                    <a:ext uri="{9D8B030D-6E8A-4147-A177-3AD203B41FA5}">
                      <a16:colId xmlns:a16="http://schemas.microsoft.com/office/drawing/2014/main" val="424732906"/>
                    </a:ext>
                  </a:extLst>
                </a:gridCol>
                <a:gridCol w="1358283">
                  <a:extLst>
                    <a:ext uri="{9D8B030D-6E8A-4147-A177-3AD203B41FA5}">
                      <a16:colId xmlns:a16="http://schemas.microsoft.com/office/drawing/2014/main" val="689262955"/>
                    </a:ext>
                  </a:extLst>
                </a:gridCol>
                <a:gridCol w="1038688">
                  <a:extLst>
                    <a:ext uri="{9D8B030D-6E8A-4147-A177-3AD203B41FA5}">
                      <a16:colId xmlns:a16="http://schemas.microsoft.com/office/drawing/2014/main" val="509743823"/>
                    </a:ext>
                  </a:extLst>
                </a:gridCol>
                <a:gridCol w="1193937">
                  <a:extLst>
                    <a:ext uri="{9D8B030D-6E8A-4147-A177-3AD203B41FA5}">
                      <a16:colId xmlns:a16="http://schemas.microsoft.com/office/drawing/2014/main" val="2168147922"/>
                    </a:ext>
                  </a:extLst>
                </a:gridCol>
              </a:tblGrid>
              <a:tr h="526968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effectLst/>
                        </a:rPr>
                        <a:t>Parameter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kern="1200">
                          <a:solidFill>
                            <a:schemeClr val="lt1"/>
                          </a:solidFill>
                          <a:effectLst/>
                        </a:rPr>
                        <a:t>Min. </a:t>
                      </a:r>
                      <a:endParaRPr lang="en-US" sz="2400" b="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kern="1200">
                          <a:solidFill>
                            <a:schemeClr val="lt1"/>
                          </a:solidFill>
                          <a:effectLst/>
                        </a:rPr>
                        <a:t>Typ.</a:t>
                      </a:r>
                      <a:endParaRPr lang="en-US" sz="2400" b="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kern="1200">
                          <a:solidFill>
                            <a:schemeClr val="lt1"/>
                          </a:solidFill>
                          <a:effectLst/>
                        </a:rPr>
                        <a:t> Max.</a:t>
                      </a:r>
                      <a:endParaRPr lang="en-US" sz="2400" b="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90884327"/>
                  </a:ext>
                </a:extLst>
              </a:tr>
              <a:tr h="526968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RF Frequency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75GHz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108GHz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68482627"/>
                  </a:ext>
                </a:extLst>
              </a:tr>
              <a:tr h="526968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LO Frequency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75GHz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108GHz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38558138"/>
                  </a:ext>
                </a:extLst>
              </a:tr>
              <a:tr h="526968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IF Frequency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0GHz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20GHz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61113678"/>
                  </a:ext>
                </a:extLst>
              </a:tr>
              <a:tr h="526968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LO Power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15dBm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20dBm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954702"/>
                  </a:ext>
                </a:extLst>
              </a:tr>
              <a:tr h="526968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Conversion Loss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15dB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34704806"/>
                  </a:ext>
                </a:extLst>
              </a:tr>
            </a:tbl>
          </a:graphicData>
        </a:graphic>
      </p:graphicFrame>
      <p:pic>
        <p:nvPicPr>
          <p:cNvPr id="11" name="Content Placeholder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CD3CD48-98FC-43C3-B772-11DAC2541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1743" y="4409606"/>
            <a:ext cx="2864453" cy="230932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3097493-9B2E-43A6-9A1A-5209A7A4462C}"/>
              </a:ext>
            </a:extLst>
          </p:cNvPr>
          <p:cNvCxnSpPr>
            <a:cxnSpLocks/>
          </p:cNvCxnSpPr>
          <p:nvPr/>
        </p:nvCxnSpPr>
        <p:spPr>
          <a:xfrm>
            <a:off x="5805997" y="0"/>
            <a:ext cx="38470" cy="6858000"/>
          </a:xfrm>
          <a:prstGeom prst="line">
            <a:avLst/>
          </a:prstGeom>
          <a:ln w="57150">
            <a:solidFill>
              <a:srgbClr val="00B0F0"/>
            </a:solidFill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D126DFD-B52C-4C66-8A7D-CA128BFB397A}"/>
              </a:ext>
            </a:extLst>
          </p:cNvPr>
          <p:cNvSpPr/>
          <p:nvPr/>
        </p:nvSpPr>
        <p:spPr>
          <a:xfrm>
            <a:off x="75151" y="3178206"/>
            <a:ext cx="5375738" cy="3817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883C94-2342-48F7-8493-78A6FE111D40}"/>
              </a:ext>
            </a:extLst>
          </p:cNvPr>
          <p:cNvSpPr/>
          <p:nvPr/>
        </p:nvSpPr>
        <p:spPr>
          <a:xfrm>
            <a:off x="6347533" y="1741502"/>
            <a:ext cx="5769315" cy="14367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047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9903A4-143F-4C33-B931-77ED654FA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196435" cy="914400"/>
          </a:xfrm>
        </p:spPr>
        <p:txBody>
          <a:bodyPr>
            <a:normAutofit/>
          </a:bodyPr>
          <a:lstStyle/>
          <a:p>
            <a:r>
              <a:rPr lang="en-US" sz="2400" cap="none"/>
              <a:t>Local Oscillator - SOM-77302315-12-M1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151CF71-076C-4F78-B627-1C43D09ED1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9732" y="4013021"/>
            <a:ext cx="3294095" cy="2699126"/>
          </a:xfr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B862D9-6CE5-4BD4-9954-870909C94E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106659"/>
              </p:ext>
            </p:extLst>
          </p:nvPr>
        </p:nvGraphicFramePr>
        <p:xfrm>
          <a:off x="305629" y="914400"/>
          <a:ext cx="5342302" cy="295658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50342">
                  <a:extLst>
                    <a:ext uri="{9D8B030D-6E8A-4147-A177-3AD203B41FA5}">
                      <a16:colId xmlns:a16="http://schemas.microsoft.com/office/drawing/2014/main" val="424732906"/>
                    </a:ext>
                  </a:extLst>
                </a:gridCol>
                <a:gridCol w="2591960">
                  <a:extLst>
                    <a:ext uri="{9D8B030D-6E8A-4147-A177-3AD203B41FA5}">
                      <a16:colId xmlns:a16="http://schemas.microsoft.com/office/drawing/2014/main" val="3123872302"/>
                    </a:ext>
                  </a:extLst>
                </a:gridCol>
              </a:tblGrid>
              <a:tr h="422369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effectLst/>
                        </a:rPr>
                        <a:t>Parameter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kern="1200">
                          <a:solidFill>
                            <a:schemeClr val="lt1"/>
                          </a:solidFill>
                          <a:effectLst/>
                        </a:rPr>
                        <a:t>Value</a:t>
                      </a:r>
                      <a:endParaRPr lang="en-US" sz="2400" b="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90884327"/>
                  </a:ext>
                </a:extLst>
              </a:tr>
              <a:tr h="42236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>
                          <a:effectLst/>
                        </a:rPr>
                        <a:t>Model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cap="none"/>
                        <a:t>SOM-77302315-12-M1</a:t>
                      </a:r>
                      <a:endParaRPr lang="en-US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08583467"/>
                  </a:ext>
                </a:extLst>
              </a:tr>
              <a:tr h="422369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  Frequency Range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u="none" strike="noStrike" noProof="0">
                          <a:effectLst/>
                        </a:rPr>
                        <a:t>75.5GHz – 77.5</a:t>
                      </a:r>
                      <a:r>
                        <a:rPr lang="en-US" sz="2000">
                          <a:effectLst/>
                        </a:rPr>
                        <a:t>GHz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68482627"/>
                  </a:ext>
                </a:extLst>
              </a:tr>
              <a:tr h="422369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Power Output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u="none" strike="noStrike" noProof="0">
                          <a:effectLst/>
                        </a:rPr>
                        <a:t>15dBm</a:t>
                      </a:r>
                      <a:endParaRPr lang="en-US" sz="20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61113678"/>
                  </a:ext>
                </a:extLst>
              </a:tr>
              <a:tr h="422369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Bias Voltage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+5.5 VDC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00746346"/>
                  </a:ext>
                </a:extLst>
              </a:tr>
              <a:tr h="422369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Bias Current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750 mA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46524920"/>
                  </a:ext>
                </a:extLst>
              </a:tr>
              <a:tr h="422369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Operating Temperature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0 - 50˚C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72814960"/>
                  </a:ext>
                </a:extLst>
              </a:tr>
            </a:tbl>
          </a:graphicData>
        </a:graphic>
      </p:graphicFrame>
      <p:sp>
        <p:nvSpPr>
          <p:cNvPr id="5" name="標題 1">
            <a:extLst>
              <a:ext uri="{FF2B5EF4-FFF2-40B4-BE49-F238E27FC236}">
                <a16:creationId xmlns:a16="http://schemas.microsoft.com/office/drawing/2014/main" id="{56BEA936-A243-4675-82BB-EA6FC9869336}"/>
              </a:ext>
            </a:extLst>
          </p:cNvPr>
          <p:cNvSpPr txBox="1">
            <a:spLocks/>
          </p:cNvSpPr>
          <p:nvPr/>
        </p:nvSpPr>
        <p:spPr>
          <a:xfrm>
            <a:off x="6196435" y="0"/>
            <a:ext cx="6196435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sz="2400" cap="none" err="1"/>
              <a:t>BandPass</a:t>
            </a:r>
            <a:r>
              <a:rPr lang="en-US" sz="2400" cap="none"/>
              <a:t> Filter - SWF-77303350-12-B1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FB93F96-D2DE-4B4E-8809-EEA9EC210B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473324"/>
              </p:ext>
            </p:extLst>
          </p:nvPr>
        </p:nvGraphicFramePr>
        <p:xfrm>
          <a:off x="6409678" y="994298"/>
          <a:ext cx="5782322" cy="265355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61037">
                  <a:extLst>
                    <a:ext uri="{9D8B030D-6E8A-4147-A177-3AD203B41FA5}">
                      <a16:colId xmlns:a16="http://schemas.microsoft.com/office/drawing/2014/main" val="424732906"/>
                    </a:ext>
                  </a:extLst>
                </a:gridCol>
                <a:gridCol w="1294122">
                  <a:extLst>
                    <a:ext uri="{9D8B030D-6E8A-4147-A177-3AD203B41FA5}">
                      <a16:colId xmlns:a16="http://schemas.microsoft.com/office/drawing/2014/main" val="689262955"/>
                    </a:ext>
                  </a:extLst>
                </a:gridCol>
                <a:gridCol w="989624">
                  <a:extLst>
                    <a:ext uri="{9D8B030D-6E8A-4147-A177-3AD203B41FA5}">
                      <a16:colId xmlns:a16="http://schemas.microsoft.com/office/drawing/2014/main" val="509743823"/>
                    </a:ext>
                  </a:extLst>
                </a:gridCol>
                <a:gridCol w="1137539">
                  <a:extLst>
                    <a:ext uri="{9D8B030D-6E8A-4147-A177-3AD203B41FA5}">
                      <a16:colId xmlns:a16="http://schemas.microsoft.com/office/drawing/2014/main" val="2168147922"/>
                    </a:ext>
                  </a:extLst>
                </a:gridCol>
              </a:tblGrid>
              <a:tr h="510988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effectLst/>
                        </a:rPr>
                        <a:t>Parameter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kern="1200">
                          <a:solidFill>
                            <a:schemeClr val="lt1"/>
                          </a:solidFill>
                          <a:effectLst/>
                        </a:rPr>
                        <a:t>Min. </a:t>
                      </a:r>
                      <a:endParaRPr lang="en-US" sz="2400" b="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kern="1200">
                          <a:solidFill>
                            <a:schemeClr val="lt1"/>
                          </a:solidFill>
                          <a:effectLst/>
                        </a:rPr>
                        <a:t>Typ.</a:t>
                      </a:r>
                      <a:endParaRPr lang="en-US" sz="2400" b="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kern="1200">
                          <a:solidFill>
                            <a:schemeClr val="lt1"/>
                          </a:solidFill>
                          <a:effectLst/>
                        </a:rPr>
                        <a:t> Max.</a:t>
                      </a:r>
                      <a:endParaRPr lang="en-US" sz="2400" b="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90884327"/>
                  </a:ext>
                </a:extLst>
              </a:tr>
              <a:tr h="510988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Passband Frequency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75GHz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78GHz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68482627"/>
                  </a:ext>
                </a:extLst>
              </a:tr>
              <a:tr h="510988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Passband Insertion Loss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1.5dB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38558138"/>
                  </a:ext>
                </a:extLst>
              </a:tr>
              <a:tr h="510988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Passband Ripple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±0.3 dB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61113678"/>
                  </a:ext>
                </a:extLst>
              </a:tr>
              <a:tr h="510988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Operating Temperature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-40˚C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+85˚C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954702"/>
                  </a:ext>
                </a:extLst>
              </a:tr>
            </a:tbl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DCFC6E5-E9CF-43F5-920E-5CDF16503233}"/>
              </a:ext>
            </a:extLst>
          </p:cNvPr>
          <p:cNvCxnSpPr>
            <a:cxnSpLocks/>
          </p:cNvCxnSpPr>
          <p:nvPr/>
        </p:nvCxnSpPr>
        <p:spPr>
          <a:xfrm>
            <a:off x="6057530" y="0"/>
            <a:ext cx="38470" cy="6858000"/>
          </a:xfrm>
          <a:prstGeom prst="line">
            <a:avLst/>
          </a:prstGeom>
          <a:ln w="57150">
            <a:solidFill>
              <a:srgbClr val="00B0F0"/>
            </a:solidFill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499A9EC6-D2C4-46F4-A2A2-87BBAD8FC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757" y="4267438"/>
            <a:ext cx="3492127" cy="21902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131C4A-CF98-4E6E-8A7B-6FAA92A3DC61}"/>
              </a:ext>
            </a:extLst>
          </p:cNvPr>
          <p:cNvSpPr/>
          <p:nvPr/>
        </p:nvSpPr>
        <p:spPr>
          <a:xfrm>
            <a:off x="297764" y="1791326"/>
            <a:ext cx="5375738" cy="3817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232F8C-F35A-4837-B4A7-6117A7EFA32D}"/>
              </a:ext>
            </a:extLst>
          </p:cNvPr>
          <p:cNvSpPr/>
          <p:nvPr/>
        </p:nvSpPr>
        <p:spPr>
          <a:xfrm>
            <a:off x="6409678" y="2041864"/>
            <a:ext cx="5743851" cy="470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9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9903A4-143F-4C33-B931-77ED654FA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6" y="0"/>
            <a:ext cx="5086726" cy="1162975"/>
          </a:xfrm>
        </p:spPr>
        <p:txBody>
          <a:bodyPr>
            <a:normAutofit/>
          </a:bodyPr>
          <a:lstStyle/>
          <a:p>
            <a:r>
              <a:rPr lang="en-US" sz="2400" cap="none"/>
              <a:t>Driver Amplifier - AMP-12-02310</a:t>
            </a:r>
          </a:p>
        </p:txBody>
      </p:sp>
      <p:pic>
        <p:nvPicPr>
          <p:cNvPr id="7" name="Content Placeholder 6" descr="A picture containing table, sitting, photo, mirror&#10;&#10;Description automatically generated">
            <a:extLst>
              <a:ext uri="{FF2B5EF4-FFF2-40B4-BE49-F238E27FC236}">
                <a16:creationId xmlns:a16="http://schemas.microsoft.com/office/drawing/2014/main" id="{6AD70E0E-96FE-44FE-BDFE-9B9C54AAB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6859" y="4182120"/>
            <a:ext cx="2476870" cy="2518382"/>
          </a:xfr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F74DAF8-B801-4D8E-B554-400D8728E1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822637"/>
              </p:ext>
            </p:extLst>
          </p:nvPr>
        </p:nvGraphicFramePr>
        <p:xfrm>
          <a:off x="0" y="1322773"/>
          <a:ext cx="5530788" cy="269954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847379">
                  <a:extLst>
                    <a:ext uri="{9D8B030D-6E8A-4147-A177-3AD203B41FA5}">
                      <a16:colId xmlns:a16="http://schemas.microsoft.com/office/drawing/2014/main" val="424732906"/>
                    </a:ext>
                  </a:extLst>
                </a:gridCol>
                <a:gridCol w="2683409">
                  <a:extLst>
                    <a:ext uri="{9D8B030D-6E8A-4147-A177-3AD203B41FA5}">
                      <a16:colId xmlns:a16="http://schemas.microsoft.com/office/drawing/2014/main" val="3123872302"/>
                    </a:ext>
                  </a:extLst>
                </a:gridCol>
              </a:tblGrid>
              <a:tr h="44992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effectLst/>
                        </a:rPr>
                        <a:t>Parameter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kern="1200">
                          <a:solidFill>
                            <a:schemeClr val="lt1"/>
                          </a:solidFill>
                          <a:effectLst/>
                        </a:rPr>
                        <a:t>Value</a:t>
                      </a:r>
                      <a:endParaRPr lang="en-US" sz="2400" b="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90884327"/>
                  </a:ext>
                </a:extLst>
              </a:tr>
              <a:tr h="44992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>
                          <a:effectLst/>
                        </a:rPr>
                        <a:t>Model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cap="none"/>
                        <a:t>AMP-12-02310</a:t>
                      </a:r>
                      <a:endParaRPr lang="en-US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08583467"/>
                  </a:ext>
                </a:extLst>
              </a:tr>
              <a:tr h="449925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  Frequency Range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u="none" strike="noStrike" noProof="0">
                          <a:effectLst/>
                        </a:rPr>
                        <a:t>75 – 87</a:t>
                      </a:r>
                      <a:r>
                        <a:rPr lang="en-US" sz="2000">
                          <a:effectLst/>
                        </a:rPr>
                        <a:t> GHz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68482627"/>
                  </a:ext>
                </a:extLst>
              </a:tr>
              <a:tr h="449925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Gain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u="none" strike="noStrike" noProof="0">
                          <a:effectLst/>
                        </a:rPr>
                        <a:t>16-21 dB</a:t>
                      </a:r>
                      <a:endParaRPr lang="en-US" sz="20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61113678"/>
                  </a:ext>
                </a:extLst>
              </a:tr>
              <a:tr h="449925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P1dB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12dBm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34256873"/>
                  </a:ext>
                </a:extLst>
              </a:tr>
              <a:tr h="449925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PDC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1.5 W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11394556"/>
                  </a:ext>
                </a:extLst>
              </a:tr>
            </a:tbl>
          </a:graphicData>
        </a:graphic>
      </p:graphicFrame>
      <p:sp>
        <p:nvSpPr>
          <p:cNvPr id="5" name="標題 1">
            <a:extLst>
              <a:ext uri="{FF2B5EF4-FFF2-40B4-BE49-F238E27FC236}">
                <a16:creationId xmlns:a16="http://schemas.microsoft.com/office/drawing/2014/main" id="{2173599D-8B27-43E3-AAEC-2236E84DDC3E}"/>
              </a:ext>
            </a:extLst>
          </p:cNvPr>
          <p:cNvSpPr txBox="1">
            <a:spLocks/>
          </p:cNvSpPr>
          <p:nvPr/>
        </p:nvSpPr>
        <p:spPr>
          <a:xfrm>
            <a:off x="7105274" y="-1"/>
            <a:ext cx="5086726" cy="1162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sz="2400" cap="none"/>
              <a:t>Power Amplifier - FPA-12-0001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0D58B65-1914-4CE5-AE81-77A2DC35BB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615090"/>
              </p:ext>
            </p:extLst>
          </p:nvPr>
        </p:nvGraphicFramePr>
        <p:xfrm>
          <a:off x="6729274" y="1337250"/>
          <a:ext cx="5462726" cy="269954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812339">
                  <a:extLst>
                    <a:ext uri="{9D8B030D-6E8A-4147-A177-3AD203B41FA5}">
                      <a16:colId xmlns:a16="http://schemas.microsoft.com/office/drawing/2014/main" val="424732906"/>
                    </a:ext>
                  </a:extLst>
                </a:gridCol>
                <a:gridCol w="2650387">
                  <a:extLst>
                    <a:ext uri="{9D8B030D-6E8A-4147-A177-3AD203B41FA5}">
                      <a16:colId xmlns:a16="http://schemas.microsoft.com/office/drawing/2014/main" val="3123872302"/>
                    </a:ext>
                  </a:extLst>
                </a:gridCol>
              </a:tblGrid>
              <a:tr h="44992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effectLst/>
                        </a:rPr>
                        <a:t>Parameter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kern="1200">
                          <a:solidFill>
                            <a:schemeClr val="lt1"/>
                          </a:solidFill>
                          <a:effectLst/>
                        </a:rPr>
                        <a:t>Value</a:t>
                      </a:r>
                      <a:endParaRPr lang="en-US" sz="2400" b="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90884327"/>
                  </a:ext>
                </a:extLst>
              </a:tr>
              <a:tr h="44992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>
                          <a:effectLst/>
                        </a:rPr>
                        <a:t>Model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cap="none"/>
                        <a:t>FPA-12-0001</a:t>
                      </a:r>
                      <a:endParaRPr lang="en-US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08583467"/>
                  </a:ext>
                </a:extLst>
              </a:tr>
              <a:tr h="449925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  Frequency Range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u="none" strike="noStrike" noProof="0">
                          <a:effectLst/>
                        </a:rPr>
                        <a:t>71 – 77</a:t>
                      </a:r>
                      <a:r>
                        <a:rPr lang="en-US" sz="2000">
                          <a:effectLst/>
                        </a:rPr>
                        <a:t> GHz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68482627"/>
                  </a:ext>
                </a:extLst>
              </a:tr>
              <a:tr h="449925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Gain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u="none" strike="noStrike" noProof="0">
                          <a:effectLst/>
                        </a:rPr>
                        <a:t>16 dB</a:t>
                      </a:r>
                      <a:endParaRPr lang="en-US" sz="20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61113678"/>
                  </a:ext>
                </a:extLst>
              </a:tr>
              <a:tr h="449925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P1dB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28.5dBm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34256873"/>
                  </a:ext>
                </a:extLst>
              </a:tr>
              <a:tr h="449925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PDC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6.75W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11394556"/>
                  </a:ext>
                </a:extLst>
              </a:tr>
            </a:tbl>
          </a:graphicData>
        </a:graphic>
      </p:graphicFrame>
      <p:pic>
        <p:nvPicPr>
          <p:cNvPr id="8" name="Content Placeholder 6" descr="A close up of a box&#10;&#10;Description automatically generated">
            <a:extLst>
              <a:ext uri="{FF2B5EF4-FFF2-40B4-BE49-F238E27FC236}">
                <a16:creationId xmlns:a16="http://schemas.microsoft.com/office/drawing/2014/main" id="{0B7DF6A3-3D3E-45E4-AC89-3CE42B948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6492" y="4272364"/>
            <a:ext cx="2269781" cy="242813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B0E38A-4065-4A3C-9417-A01A06DA6790}"/>
              </a:ext>
            </a:extLst>
          </p:cNvPr>
          <p:cNvCxnSpPr>
            <a:cxnSpLocks/>
          </p:cNvCxnSpPr>
          <p:nvPr/>
        </p:nvCxnSpPr>
        <p:spPr>
          <a:xfrm>
            <a:off x="6057530" y="0"/>
            <a:ext cx="38470" cy="6858000"/>
          </a:xfrm>
          <a:prstGeom prst="line">
            <a:avLst/>
          </a:prstGeom>
          <a:ln w="57150">
            <a:solidFill>
              <a:srgbClr val="00B0F0"/>
            </a:solidFill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4F00B2E-F301-4DF2-860E-6D8903D00383}"/>
              </a:ext>
            </a:extLst>
          </p:cNvPr>
          <p:cNvSpPr/>
          <p:nvPr/>
        </p:nvSpPr>
        <p:spPr>
          <a:xfrm>
            <a:off x="-20040" y="3640582"/>
            <a:ext cx="5375738" cy="3817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6A5257-92F5-47C8-90EA-96FFF418CF85}"/>
              </a:ext>
            </a:extLst>
          </p:cNvPr>
          <p:cNvSpPr/>
          <p:nvPr/>
        </p:nvSpPr>
        <p:spPr>
          <a:xfrm>
            <a:off x="6797832" y="3153789"/>
            <a:ext cx="5349545" cy="4104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683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FD6EB8-AD3E-45DF-8FDD-859F9FD3A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/>
              <a:t>Radar Receiver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AAC50D-C68B-430A-88EC-A48473A45A7E}"/>
              </a:ext>
            </a:extLst>
          </p:cNvPr>
          <p:cNvSpPr txBox="1"/>
          <p:nvPr/>
        </p:nvSpPr>
        <p:spPr>
          <a:xfrm>
            <a:off x="6238085" y="624023"/>
            <a:ext cx="3351282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>
                <a:ea typeface="新細明體"/>
              </a:rPr>
              <a:t>RF Frequency: 77GHZ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>
                <a:ea typeface="新細明體"/>
              </a:rPr>
              <a:t>Received Power: -39.83dBm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LO Frequency: 76GHz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IF Frequency: 1 GHz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AFED3E1-A621-4B44-8A2C-27C8C49CC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78" y="2101288"/>
            <a:ext cx="11624244" cy="432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491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89EF5A-4AB8-4DD1-B838-602B23ADF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>
                <a:latin typeface="Microsoft JhengHei UI"/>
                <a:ea typeface="Microsoft JhengHei UI"/>
              </a:rPr>
              <a:t>Radar RX 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4950D8B-A327-473B-9CC9-C55A15AD9B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1412" y="2249486"/>
                <a:ext cx="9905999" cy="4221651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/>
                  <a:t>=77GHz 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𝑀𝐷𝑆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𝑘𝑇𝐵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=−113.86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𝑑𝐵𝑚</m:t>
                    </m:r>
                  </m:oMath>
                </a14:m>
                <a:r>
                  <a:rPr lang="en-US"/>
                  <a:t> ;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=0.0039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/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𝑅𝐶𝑆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𝐹𝑆𝑃𝐿</m:t>
                    </m:r>
                  </m:oMath>
                </a14:m>
                <a:r>
                  <a:rPr lang="en-US" sz="240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π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sz="2400"/>
                  <a:t> = 107.87dB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𝐹𝑆𝑃𝐿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=−39.83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𝑑𝐵𝑚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𝑀𝐷𝑆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=−113.86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𝑑𝐵𝑚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4950D8B-A327-473B-9CC9-C55A15AD9B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2" y="2249486"/>
                <a:ext cx="9905999" cy="4221651"/>
              </a:xfrm>
              <a:blipFill>
                <a:blip r:embed="rId2"/>
                <a:stretch>
                  <a:fillRect l="-1231" t="-1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8242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D2571C-7A2F-4DC7-AE74-012889FEB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6185"/>
            <a:ext cx="9905998" cy="1478570"/>
          </a:xfrm>
        </p:spPr>
        <p:txBody>
          <a:bodyPr/>
          <a:lstStyle/>
          <a:p>
            <a:r>
              <a:rPr lang="en-US" cap="none"/>
              <a:t>Radar RX Nominal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CE49B9A-508E-46A6-B51A-6FA517B41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407" y="1371599"/>
            <a:ext cx="8721185" cy="535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65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DB7CB3-68C0-45FB-902B-71E49DA2F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95426"/>
            <a:ext cx="9905998" cy="1478570"/>
          </a:xfrm>
        </p:spPr>
        <p:txBody>
          <a:bodyPr/>
          <a:lstStyle/>
          <a:p>
            <a:r>
              <a:rPr lang="en-US" cap="none"/>
              <a:t>Radar RX Yield Analysis: Gain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EE74363-2499-4952-9146-B20505438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788" y="1667024"/>
            <a:ext cx="9422423" cy="50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026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6D294F17-FE22-4A78-A481-D63B7807B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9125"/>
            <a:ext cx="9906000" cy="1477963"/>
          </a:xfrm>
        </p:spPr>
        <p:txBody>
          <a:bodyPr/>
          <a:lstStyle/>
          <a:p>
            <a:r>
              <a:rPr lang="en-US" cap="none"/>
              <a:t>Radar RX Yield Analysis: Noise Figure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8FA7E5F-1321-4789-A243-E66825282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865" y="1714500"/>
            <a:ext cx="8587095" cy="502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45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D82A87-4517-4159-8F87-D573590D2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/>
              <a:t>Radar RX Yield Analysis: IP3</a:t>
            </a:r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845D60E-41D0-4FA5-9B4E-D210652E1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450" y="1783357"/>
            <a:ext cx="9231923" cy="479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568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45E2B4-E9F1-4B35-938C-612182EDF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cap="none"/>
              <a:t>Antenna - ELA100.A</a:t>
            </a:r>
            <a:endParaRPr lang="en-US" cap="none"/>
          </a:p>
        </p:txBody>
      </p:sp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6429CDFF-DFE1-4CC9-8ACD-CDDD73BDE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893606"/>
              </p:ext>
            </p:extLst>
          </p:nvPr>
        </p:nvGraphicFramePr>
        <p:xfrm>
          <a:off x="699442" y="2366058"/>
          <a:ext cx="5802066" cy="239485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87039">
                  <a:extLst>
                    <a:ext uri="{9D8B030D-6E8A-4147-A177-3AD203B41FA5}">
                      <a16:colId xmlns:a16="http://schemas.microsoft.com/office/drawing/2014/main" val="424732906"/>
                    </a:ext>
                  </a:extLst>
                </a:gridCol>
                <a:gridCol w="2815027">
                  <a:extLst>
                    <a:ext uri="{9D8B030D-6E8A-4147-A177-3AD203B41FA5}">
                      <a16:colId xmlns:a16="http://schemas.microsoft.com/office/drawing/2014/main" val="3123872302"/>
                    </a:ext>
                  </a:extLst>
                </a:gridCol>
              </a:tblGrid>
              <a:tr h="478971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effectLst/>
                        </a:rPr>
                        <a:t>Parameter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kern="1200">
                          <a:solidFill>
                            <a:schemeClr val="lt1"/>
                          </a:solidFill>
                          <a:effectLst/>
                        </a:rPr>
                        <a:t>Value</a:t>
                      </a:r>
                      <a:endParaRPr lang="en-US" sz="2400" b="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90884327"/>
                  </a:ext>
                </a:extLst>
              </a:tr>
              <a:tr h="478971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  Frequency Range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u="none" strike="noStrike" noProof="0">
                          <a:effectLst/>
                        </a:rPr>
                        <a:t>77GHz</a:t>
                      </a:r>
                      <a:endParaRPr lang="en-US" sz="20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68482627"/>
                  </a:ext>
                </a:extLst>
              </a:tr>
              <a:tr h="478971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Gain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u="none" strike="noStrike" noProof="0">
                          <a:effectLst/>
                        </a:rPr>
                        <a:t>20dB</a:t>
                      </a:r>
                      <a:endParaRPr lang="en-US" sz="20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61113678"/>
                  </a:ext>
                </a:extLst>
              </a:tr>
              <a:tr h="478971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Beamwidth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20°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34256873"/>
                  </a:ext>
                </a:extLst>
              </a:tr>
              <a:tr h="478971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Bandwidth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1GHz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11394556"/>
                  </a:ext>
                </a:extLst>
              </a:tr>
            </a:tbl>
          </a:graphicData>
        </a:graphic>
      </p:graphicFrame>
      <p:pic>
        <p:nvPicPr>
          <p:cNvPr id="4" name="Picture 3" descr="A picture containing cup, coffee, indoor, sitting&#10;&#10;Description automatically generated">
            <a:extLst>
              <a:ext uri="{FF2B5EF4-FFF2-40B4-BE49-F238E27FC236}">
                <a16:creationId xmlns:a16="http://schemas.microsoft.com/office/drawing/2014/main" id="{B98C1D0F-2BC9-40D8-82EF-A66DF662C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876" y="1714260"/>
            <a:ext cx="3810532" cy="3429479"/>
          </a:xfrm>
          <a:prstGeom prst="rect">
            <a:avLst/>
          </a:prstGeom>
        </p:spPr>
      </p:pic>
      <p:sp>
        <p:nvSpPr>
          <p:cNvPr id="3" name="Rectangle: Rounded Corners 5">
            <a:extLst>
              <a:ext uri="{FF2B5EF4-FFF2-40B4-BE49-F238E27FC236}">
                <a16:creationId xmlns:a16="http://schemas.microsoft.com/office/drawing/2014/main" id="{9FC70B69-CD51-440F-9D29-F56D4E7B256D}"/>
              </a:ext>
            </a:extLst>
          </p:cNvPr>
          <p:cNvSpPr/>
          <p:nvPr/>
        </p:nvSpPr>
        <p:spPr>
          <a:xfrm>
            <a:off x="1141413" y="2858330"/>
            <a:ext cx="5103959" cy="41694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5">
            <a:extLst>
              <a:ext uri="{FF2B5EF4-FFF2-40B4-BE49-F238E27FC236}">
                <a16:creationId xmlns:a16="http://schemas.microsoft.com/office/drawing/2014/main" id="{1A8B2D6D-4295-4268-8727-8AF7A02BEF0C}"/>
              </a:ext>
            </a:extLst>
          </p:cNvPr>
          <p:cNvSpPr/>
          <p:nvPr/>
        </p:nvSpPr>
        <p:spPr>
          <a:xfrm>
            <a:off x="1174361" y="3350602"/>
            <a:ext cx="5103959" cy="41694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334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70B4BE-C133-4188-82BF-DB021455D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/>
              <a:t>System Overview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550BCC-161C-431E-AAB1-B6D978860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10510398" cy="3888763"/>
          </a:xfrm>
        </p:spPr>
        <p:txBody>
          <a:bodyPr>
            <a:normAutofit fontScale="92500"/>
          </a:bodyPr>
          <a:lstStyle/>
          <a:p>
            <a:r>
              <a:rPr lang="en-US"/>
              <a:t>ACC (Adaptive Cruise Control) </a:t>
            </a:r>
          </a:p>
          <a:p>
            <a:pPr lvl="1"/>
            <a:r>
              <a:rPr lang="en-US"/>
              <a:t>Allows vehicles to speed up and slow down automatically in order to keep pace with the traffic ahead using radar</a:t>
            </a:r>
          </a:p>
          <a:p>
            <a:pPr lvl="1"/>
            <a:r>
              <a:rPr lang="en-US"/>
              <a:t>Breakthrough technology in vehicle safety system</a:t>
            </a:r>
          </a:p>
          <a:p>
            <a:pPr lvl="1"/>
            <a:r>
              <a:rPr lang="en-US"/>
              <a:t>In 1995, Mitsubishi </a:t>
            </a:r>
            <a:r>
              <a:rPr lang="en-US" altLang="zh-CN"/>
              <a:t>was</a:t>
            </a:r>
            <a:r>
              <a:rPr lang="en-US"/>
              <a:t> the first OEM to offer ACC in their Diamante sedan</a:t>
            </a:r>
          </a:p>
          <a:p>
            <a:r>
              <a:rPr lang="en-US"/>
              <a:t>CACC (Cooperative Adaptive Cruise Control)</a:t>
            </a:r>
          </a:p>
          <a:p>
            <a:pPr lvl="1"/>
            <a:r>
              <a:rPr lang="en-US"/>
              <a:t>Evolution of ACC</a:t>
            </a:r>
          </a:p>
          <a:p>
            <a:pPr lvl="1"/>
            <a:r>
              <a:rPr lang="en-US"/>
              <a:t>Using 5G to achieve vehicle-to-vehicle (V2V) communication</a:t>
            </a:r>
          </a:p>
          <a:p>
            <a:pPr lvl="1"/>
            <a:r>
              <a:rPr lang="en-US"/>
              <a:t>CACC equipped vehicle can interact with more vehicles and surrounding environment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2DC171B-C8D7-475B-99AA-57544ED82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222" y="236996"/>
            <a:ext cx="4671588" cy="229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88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09F7EB-FA39-48CF-8249-81B1362D8A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891240"/>
              </p:ext>
            </p:extLst>
          </p:nvPr>
        </p:nvGraphicFramePr>
        <p:xfrm>
          <a:off x="63716" y="944381"/>
          <a:ext cx="5413806" cy="253337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210564">
                  <a:extLst>
                    <a:ext uri="{9D8B030D-6E8A-4147-A177-3AD203B41FA5}">
                      <a16:colId xmlns:a16="http://schemas.microsoft.com/office/drawing/2014/main" val="424732906"/>
                    </a:ext>
                  </a:extLst>
                </a:gridCol>
                <a:gridCol w="1211646">
                  <a:extLst>
                    <a:ext uri="{9D8B030D-6E8A-4147-A177-3AD203B41FA5}">
                      <a16:colId xmlns:a16="http://schemas.microsoft.com/office/drawing/2014/main" val="689262955"/>
                    </a:ext>
                  </a:extLst>
                </a:gridCol>
                <a:gridCol w="926554">
                  <a:extLst>
                    <a:ext uri="{9D8B030D-6E8A-4147-A177-3AD203B41FA5}">
                      <a16:colId xmlns:a16="http://schemas.microsoft.com/office/drawing/2014/main" val="509743823"/>
                    </a:ext>
                  </a:extLst>
                </a:gridCol>
                <a:gridCol w="1065042">
                  <a:extLst>
                    <a:ext uri="{9D8B030D-6E8A-4147-A177-3AD203B41FA5}">
                      <a16:colId xmlns:a16="http://schemas.microsoft.com/office/drawing/2014/main" val="2168147922"/>
                    </a:ext>
                  </a:extLst>
                </a:gridCol>
              </a:tblGrid>
              <a:tr h="438058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effectLst/>
                        </a:rPr>
                        <a:t>Parameter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kern="1200">
                          <a:solidFill>
                            <a:schemeClr val="lt1"/>
                          </a:solidFill>
                          <a:effectLst/>
                        </a:rPr>
                        <a:t>Min. </a:t>
                      </a:r>
                      <a:endParaRPr lang="en-US" sz="2400" b="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kern="1200">
                          <a:solidFill>
                            <a:schemeClr val="lt1"/>
                          </a:solidFill>
                          <a:effectLst/>
                        </a:rPr>
                        <a:t>Typ.</a:t>
                      </a:r>
                      <a:endParaRPr lang="en-US" sz="2400" b="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kern="1200">
                          <a:solidFill>
                            <a:schemeClr val="lt1"/>
                          </a:solidFill>
                          <a:effectLst/>
                        </a:rPr>
                        <a:t> Max.</a:t>
                      </a:r>
                      <a:endParaRPr lang="en-US" sz="2400" b="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90884327"/>
                  </a:ext>
                </a:extLst>
              </a:tr>
              <a:tr h="438058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Passband Frequency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75GHz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78GHz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68482627"/>
                  </a:ext>
                </a:extLst>
              </a:tr>
              <a:tr h="438058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Passband Insertion Loss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1.5dB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38558138"/>
                  </a:ext>
                </a:extLst>
              </a:tr>
              <a:tr h="438058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Passband Ripple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±0.3 dB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61113678"/>
                  </a:ext>
                </a:extLst>
              </a:tr>
              <a:tr h="438058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Operating Temperature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-40˚C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+85˚C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954702"/>
                  </a:ext>
                </a:extLst>
              </a:tr>
            </a:tbl>
          </a:graphicData>
        </a:graphic>
      </p:graphicFrame>
      <p:sp>
        <p:nvSpPr>
          <p:cNvPr id="6" name="標題 1">
            <a:extLst>
              <a:ext uri="{FF2B5EF4-FFF2-40B4-BE49-F238E27FC236}">
                <a16:creationId xmlns:a16="http://schemas.microsoft.com/office/drawing/2014/main" id="{DD9B2E01-6430-4D01-AB74-0ABBCCFDEC3E}"/>
              </a:ext>
            </a:extLst>
          </p:cNvPr>
          <p:cNvSpPr txBox="1">
            <a:spLocks/>
          </p:cNvSpPr>
          <p:nvPr/>
        </p:nvSpPr>
        <p:spPr>
          <a:xfrm>
            <a:off x="0" y="8919"/>
            <a:ext cx="6196435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sz="2400" cap="none" err="1"/>
              <a:t>BandPass</a:t>
            </a:r>
            <a:r>
              <a:rPr lang="en-US" sz="2400" cap="none"/>
              <a:t> Filter - SWF-77303350-12-B1</a:t>
            </a:r>
          </a:p>
        </p:txBody>
      </p:sp>
      <p:pic>
        <p:nvPicPr>
          <p:cNvPr id="12" name="Picture 11" descr="A close up of a device&#10;&#10;Description automatically generated">
            <a:extLst>
              <a:ext uri="{FF2B5EF4-FFF2-40B4-BE49-F238E27FC236}">
                <a16:creationId xmlns:a16="http://schemas.microsoft.com/office/drawing/2014/main" id="{057F2DEE-1BAB-4C4B-9DFF-12C33D5C0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153" y="4187539"/>
            <a:ext cx="3492127" cy="219029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4E766C-342D-4787-81C0-600EE3F82CB2}"/>
              </a:ext>
            </a:extLst>
          </p:cNvPr>
          <p:cNvCxnSpPr>
            <a:cxnSpLocks/>
          </p:cNvCxnSpPr>
          <p:nvPr/>
        </p:nvCxnSpPr>
        <p:spPr>
          <a:xfrm>
            <a:off x="5805997" y="0"/>
            <a:ext cx="38470" cy="6858000"/>
          </a:xfrm>
          <a:prstGeom prst="line">
            <a:avLst/>
          </a:prstGeom>
          <a:ln w="57150">
            <a:solidFill>
              <a:srgbClr val="00B0F0"/>
            </a:solidFill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標題 1">
            <a:extLst>
              <a:ext uri="{FF2B5EF4-FFF2-40B4-BE49-F238E27FC236}">
                <a16:creationId xmlns:a16="http://schemas.microsoft.com/office/drawing/2014/main" id="{9DB2DEB6-5842-4DE6-9527-30342B389F9C}"/>
              </a:ext>
            </a:extLst>
          </p:cNvPr>
          <p:cNvSpPr txBox="1">
            <a:spLocks/>
          </p:cNvSpPr>
          <p:nvPr/>
        </p:nvSpPr>
        <p:spPr>
          <a:xfrm>
            <a:off x="6196435" y="29981"/>
            <a:ext cx="6196435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sz="2400" cap="none"/>
              <a:t>Low Noise Amplifier 1: CHA2080-98F</a:t>
            </a:r>
          </a:p>
        </p:txBody>
      </p:sp>
      <p:graphicFrame>
        <p:nvGraphicFramePr>
          <p:cNvPr id="20" name="Table 2">
            <a:extLst>
              <a:ext uri="{FF2B5EF4-FFF2-40B4-BE49-F238E27FC236}">
                <a16:creationId xmlns:a16="http://schemas.microsoft.com/office/drawing/2014/main" id="{D6549094-827B-4E7A-9E19-8A985EF3E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829494"/>
              </p:ext>
            </p:extLst>
          </p:nvPr>
        </p:nvGraphicFramePr>
        <p:xfrm>
          <a:off x="6172942" y="853486"/>
          <a:ext cx="5652114" cy="343071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09840">
                  <a:extLst>
                    <a:ext uri="{9D8B030D-6E8A-4147-A177-3AD203B41FA5}">
                      <a16:colId xmlns:a16="http://schemas.microsoft.com/office/drawing/2014/main" val="424732906"/>
                    </a:ext>
                  </a:extLst>
                </a:gridCol>
                <a:gridCol w="2742274">
                  <a:extLst>
                    <a:ext uri="{9D8B030D-6E8A-4147-A177-3AD203B41FA5}">
                      <a16:colId xmlns:a16="http://schemas.microsoft.com/office/drawing/2014/main" val="3123872302"/>
                    </a:ext>
                  </a:extLst>
                </a:gridCol>
              </a:tblGrid>
              <a:tr h="403017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effectLst/>
                        </a:rPr>
                        <a:t>Parameter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kern="1200">
                          <a:solidFill>
                            <a:schemeClr val="lt1"/>
                          </a:solidFill>
                          <a:effectLst/>
                        </a:rPr>
                        <a:t>Value</a:t>
                      </a:r>
                      <a:endParaRPr lang="en-US" sz="2400" b="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90884327"/>
                  </a:ext>
                </a:extLst>
              </a:tr>
              <a:tr h="512932"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Manufacture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cap="none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United Monolithic Semiconductors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0866685"/>
                  </a:ext>
                </a:extLst>
              </a:tr>
              <a:tr h="40301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>
                          <a:effectLst/>
                        </a:rPr>
                        <a:t>Model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cap="none"/>
                        <a:t>CHA2080-98F</a:t>
                      </a:r>
                      <a:endParaRPr lang="en-US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08583467"/>
                  </a:ext>
                </a:extLst>
              </a:tr>
              <a:tr h="403017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  Frequency Range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u="none" strike="noStrike" noProof="0">
                          <a:effectLst/>
                        </a:rPr>
                        <a:t>71 – 86</a:t>
                      </a:r>
                      <a:r>
                        <a:rPr lang="en-US" sz="2000">
                          <a:effectLst/>
                        </a:rPr>
                        <a:t> GHz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68482627"/>
                  </a:ext>
                </a:extLst>
              </a:tr>
              <a:tr h="403017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Gain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u="none" strike="noStrike" noProof="0">
                          <a:effectLst/>
                        </a:rPr>
                        <a:t>22 dB</a:t>
                      </a:r>
                      <a:endParaRPr lang="en-US" sz="20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61113678"/>
                  </a:ext>
                </a:extLst>
              </a:tr>
              <a:tr h="403017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P1dB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10dBm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34256873"/>
                  </a:ext>
                </a:extLst>
              </a:tr>
              <a:tr h="403017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Noise Figure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3.5dB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11394556"/>
                  </a:ext>
                </a:extLst>
              </a:tr>
              <a:tr h="4030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>
                          <a:effectLst/>
                        </a:rPr>
                        <a:t>PDC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>
                          <a:effectLst/>
                        </a:rPr>
                        <a:t>262.5mW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70820408"/>
                  </a:ext>
                </a:extLst>
              </a:tr>
            </a:tbl>
          </a:graphicData>
        </a:graphic>
      </p:graphicFrame>
      <p:pic>
        <p:nvPicPr>
          <p:cNvPr id="21" name="內容版面配置區 8">
            <a:extLst>
              <a:ext uri="{FF2B5EF4-FFF2-40B4-BE49-F238E27FC236}">
                <a16:creationId xmlns:a16="http://schemas.microsoft.com/office/drawing/2014/main" id="{63AF7A61-904C-488F-8189-08D34590FE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56589" y="4660777"/>
            <a:ext cx="2452556" cy="2037508"/>
          </a:xfrm>
          <a:prstGeom prst="rect">
            <a:avLst/>
          </a:prstGeom>
        </p:spPr>
      </p:pic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FE067115-7E2D-421B-AA28-A7B3B5CFB1AF}"/>
              </a:ext>
            </a:extLst>
          </p:cNvPr>
          <p:cNvSpPr/>
          <p:nvPr/>
        </p:nvSpPr>
        <p:spPr>
          <a:xfrm>
            <a:off x="74927" y="1398807"/>
            <a:ext cx="5379102" cy="41694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F9F09238-7D26-4BAF-9CB3-C5B7CCDA3FE2}"/>
              </a:ext>
            </a:extLst>
          </p:cNvPr>
          <p:cNvSpPr/>
          <p:nvPr/>
        </p:nvSpPr>
        <p:spPr>
          <a:xfrm>
            <a:off x="6439239" y="2211068"/>
            <a:ext cx="5103959" cy="41694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5">
            <a:extLst>
              <a:ext uri="{FF2B5EF4-FFF2-40B4-BE49-F238E27FC236}">
                <a16:creationId xmlns:a16="http://schemas.microsoft.com/office/drawing/2014/main" id="{1345D1C1-5B05-43E1-83A0-9743B5F54725}"/>
              </a:ext>
            </a:extLst>
          </p:cNvPr>
          <p:cNvSpPr/>
          <p:nvPr/>
        </p:nvSpPr>
        <p:spPr>
          <a:xfrm>
            <a:off x="6307354" y="3451517"/>
            <a:ext cx="5103959" cy="41694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5">
            <a:extLst>
              <a:ext uri="{FF2B5EF4-FFF2-40B4-BE49-F238E27FC236}">
                <a16:creationId xmlns:a16="http://schemas.microsoft.com/office/drawing/2014/main" id="{A8AC0BCE-FEFC-4958-9D3A-926C58F48209}"/>
              </a:ext>
            </a:extLst>
          </p:cNvPr>
          <p:cNvSpPr/>
          <p:nvPr/>
        </p:nvSpPr>
        <p:spPr>
          <a:xfrm>
            <a:off x="6447019" y="2638645"/>
            <a:ext cx="5103959" cy="41694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251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9903A4-143F-4C33-B931-77ED654FA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2355" y="-74752"/>
            <a:ext cx="6188355" cy="1353589"/>
          </a:xfrm>
        </p:spPr>
        <p:txBody>
          <a:bodyPr>
            <a:normAutofit/>
          </a:bodyPr>
          <a:lstStyle/>
          <a:p>
            <a:r>
              <a:rPr lang="en-US" sz="2400" cap="none"/>
              <a:t>Local Oscillator - SOM-77302315-12-M1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151CF71-076C-4F78-B627-1C43D09ED1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0943" y="4177419"/>
            <a:ext cx="2757202" cy="2259205"/>
          </a:xfr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B862D9-6CE5-4BD4-9954-870909C94E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469706"/>
              </p:ext>
            </p:extLst>
          </p:nvPr>
        </p:nvGraphicFramePr>
        <p:xfrm>
          <a:off x="193144" y="1077476"/>
          <a:ext cx="5311011" cy="262451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34232">
                  <a:extLst>
                    <a:ext uri="{9D8B030D-6E8A-4147-A177-3AD203B41FA5}">
                      <a16:colId xmlns:a16="http://schemas.microsoft.com/office/drawing/2014/main" val="424732906"/>
                    </a:ext>
                  </a:extLst>
                </a:gridCol>
                <a:gridCol w="2576779">
                  <a:extLst>
                    <a:ext uri="{9D8B030D-6E8A-4147-A177-3AD203B41FA5}">
                      <a16:colId xmlns:a16="http://schemas.microsoft.com/office/drawing/2014/main" val="3123872302"/>
                    </a:ext>
                  </a:extLst>
                </a:gridCol>
              </a:tblGrid>
              <a:tr h="374930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effectLst/>
                        </a:rPr>
                        <a:t>Parameter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kern="1200">
                          <a:solidFill>
                            <a:schemeClr val="lt1"/>
                          </a:solidFill>
                          <a:effectLst/>
                        </a:rPr>
                        <a:t>Value</a:t>
                      </a:r>
                      <a:endParaRPr lang="en-US" sz="2400" b="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90884327"/>
                  </a:ext>
                </a:extLst>
              </a:tr>
              <a:tr h="3749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>
                          <a:effectLst/>
                        </a:rPr>
                        <a:t>Model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cap="none"/>
                        <a:t>SOM-77302315-12-M1</a:t>
                      </a:r>
                      <a:endParaRPr lang="en-US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08583467"/>
                  </a:ext>
                </a:extLst>
              </a:tr>
              <a:tr h="374930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  Frequency Range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u="none" strike="noStrike" noProof="0">
                          <a:effectLst/>
                        </a:rPr>
                        <a:t>75.5GHz – 77.5</a:t>
                      </a:r>
                      <a:r>
                        <a:rPr lang="en-US" sz="2000">
                          <a:effectLst/>
                        </a:rPr>
                        <a:t>GHz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68482627"/>
                  </a:ext>
                </a:extLst>
              </a:tr>
              <a:tr h="374930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Power Output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u="none" strike="noStrike" noProof="0">
                          <a:effectLst/>
                        </a:rPr>
                        <a:t>15dBm</a:t>
                      </a:r>
                      <a:endParaRPr lang="en-US" sz="20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61113678"/>
                  </a:ext>
                </a:extLst>
              </a:tr>
              <a:tr h="374930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Bias Voltage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+5.5 VDC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00746346"/>
                  </a:ext>
                </a:extLst>
              </a:tr>
              <a:tr h="374930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Bias Current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750 mA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46524920"/>
                  </a:ext>
                </a:extLst>
              </a:tr>
              <a:tr h="374930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Operating Temperature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0 - 50˚C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72814960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2C9CD1-8DE4-4C46-A865-8AAB9CE8718E}"/>
              </a:ext>
            </a:extLst>
          </p:cNvPr>
          <p:cNvCxnSpPr>
            <a:cxnSpLocks/>
          </p:cNvCxnSpPr>
          <p:nvPr/>
        </p:nvCxnSpPr>
        <p:spPr>
          <a:xfrm>
            <a:off x="5805997" y="0"/>
            <a:ext cx="38470" cy="6858000"/>
          </a:xfrm>
          <a:prstGeom prst="line">
            <a:avLst/>
          </a:prstGeom>
          <a:ln w="57150">
            <a:solidFill>
              <a:srgbClr val="00B0F0"/>
            </a:solidFill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標題 1">
            <a:extLst>
              <a:ext uri="{FF2B5EF4-FFF2-40B4-BE49-F238E27FC236}">
                <a16:creationId xmlns:a16="http://schemas.microsoft.com/office/drawing/2014/main" id="{82FC8E54-1713-4364-9B68-7C66630E7161}"/>
              </a:ext>
            </a:extLst>
          </p:cNvPr>
          <p:cNvSpPr txBox="1">
            <a:spLocks/>
          </p:cNvSpPr>
          <p:nvPr/>
        </p:nvSpPr>
        <p:spPr>
          <a:xfrm>
            <a:off x="6048652" y="-74752"/>
            <a:ext cx="6188355" cy="13535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sz="2400" cap="none"/>
              <a:t>MIXER - SFQ-75311415-1010SF-N1-M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5399B93-5E77-4A79-8E2F-03C34D918D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171483"/>
              </p:ext>
            </p:extLst>
          </p:nvPr>
        </p:nvGraphicFramePr>
        <p:xfrm>
          <a:off x="6531280" y="1077476"/>
          <a:ext cx="5211539" cy="270171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27975">
                  <a:extLst>
                    <a:ext uri="{9D8B030D-6E8A-4147-A177-3AD203B41FA5}">
                      <a16:colId xmlns:a16="http://schemas.microsoft.com/office/drawing/2014/main" val="424732906"/>
                    </a:ext>
                  </a:extLst>
                </a:gridCol>
                <a:gridCol w="1166377">
                  <a:extLst>
                    <a:ext uri="{9D8B030D-6E8A-4147-A177-3AD203B41FA5}">
                      <a16:colId xmlns:a16="http://schemas.microsoft.com/office/drawing/2014/main" val="689262955"/>
                    </a:ext>
                  </a:extLst>
                </a:gridCol>
                <a:gridCol w="891936">
                  <a:extLst>
                    <a:ext uri="{9D8B030D-6E8A-4147-A177-3AD203B41FA5}">
                      <a16:colId xmlns:a16="http://schemas.microsoft.com/office/drawing/2014/main" val="509743823"/>
                    </a:ext>
                  </a:extLst>
                </a:gridCol>
                <a:gridCol w="1025251">
                  <a:extLst>
                    <a:ext uri="{9D8B030D-6E8A-4147-A177-3AD203B41FA5}">
                      <a16:colId xmlns:a16="http://schemas.microsoft.com/office/drawing/2014/main" val="2168147922"/>
                    </a:ext>
                  </a:extLst>
                </a:gridCol>
              </a:tblGrid>
              <a:tr h="45028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effectLst/>
                        </a:rPr>
                        <a:t>Parameter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kern="1200">
                          <a:solidFill>
                            <a:schemeClr val="lt1"/>
                          </a:solidFill>
                          <a:effectLst/>
                        </a:rPr>
                        <a:t>Min. </a:t>
                      </a:r>
                      <a:endParaRPr lang="en-US" sz="2400" b="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kern="1200">
                          <a:solidFill>
                            <a:schemeClr val="lt1"/>
                          </a:solidFill>
                          <a:effectLst/>
                        </a:rPr>
                        <a:t>Typ.</a:t>
                      </a:r>
                      <a:endParaRPr lang="en-US" sz="2400" b="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kern="1200">
                          <a:solidFill>
                            <a:schemeClr val="lt1"/>
                          </a:solidFill>
                          <a:effectLst/>
                        </a:rPr>
                        <a:t> Max.</a:t>
                      </a:r>
                      <a:endParaRPr lang="en-US" sz="2400" b="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90884327"/>
                  </a:ext>
                </a:extLst>
              </a:tr>
              <a:tr h="450285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RF Frequency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75GHz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108GHz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68482627"/>
                  </a:ext>
                </a:extLst>
              </a:tr>
              <a:tr h="450285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LO Frequency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75GHz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108GHz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38558138"/>
                  </a:ext>
                </a:extLst>
              </a:tr>
              <a:tr h="450285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IF Frequency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0GHz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20GHz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61113678"/>
                  </a:ext>
                </a:extLst>
              </a:tr>
              <a:tr h="450285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LO Power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15dBm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20dBm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954702"/>
                  </a:ext>
                </a:extLst>
              </a:tr>
              <a:tr h="450285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Conversion Loss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15dB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34704806"/>
                  </a:ext>
                </a:extLst>
              </a:tr>
            </a:tbl>
          </a:graphicData>
        </a:graphic>
      </p:graphicFrame>
      <p:pic>
        <p:nvPicPr>
          <p:cNvPr id="9" name="Content Placeholder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9C8EE1F-D063-4B03-A914-FD1E9FCED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870" y="4058258"/>
            <a:ext cx="3097891" cy="2497525"/>
          </a:xfrm>
          <a:prstGeom prst="rect">
            <a:avLst/>
          </a:prstGeom>
        </p:spPr>
      </p:pic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CEAEAA88-4526-4092-88F7-778E2FA96FFF}"/>
              </a:ext>
            </a:extLst>
          </p:cNvPr>
          <p:cNvSpPr/>
          <p:nvPr/>
        </p:nvSpPr>
        <p:spPr>
          <a:xfrm>
            <a:off x="327637" y="1832007"/>
            <a:ext cx="5103959" cy="41694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563C0A40-B4B7-4D02-9826-18CFD29C2987}"/>
              </a:ext>
            </a:extLst>
          </p:cNvPr>
          <p:cNvSpPr/>
          <p:nvPr/>
        </p:nvSpPr>
        <p:spPr>
          <a:xfrm>
            <a:off x="6593681" y="1557909"/>
            <a:ext cx="5103959" cy="41694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5">
            <a:extLst>
              <a:ext uri="{FF2B5EF4-FFF2-40B4-BE49-F238E27FC236}">
                <a16:creationId xmlns:a16="http://schemas.microsoft.com/office/drawing/2014/main" id="{5A3F9AA4-781D-4C32-846A-35C67B13573E}"/>
              </a:ext>
            </a:extLst>
          </p:cNvPr>
          <p:cNvSpPr/>
          <p:nvPr/>
        </p:nvSpPr>
        <p:spPr>
          <a:xfrm>
            <a:off x="6593529" y="2918609"/>
            <a:ext cx="5103959" cy="41694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87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9903A4-143F-4C33-B931-77ED654FA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8" y="51030"/>
            <a:ext cx="5443882" cy="1301091"/>
          </a:xfrm>
        </p:spPr>
        <p:txBody>
          <a:bodyPr>
            <a:normAutofit/>
          </a:bodyPr>
          <a:lstStyle/>
          <a:p>
            <a:r>
              <a:rPr lang="en-US" sz="2400" cap="none"/>
              <a:t>Low Pass Filter -LPF1R25-22R5-SFF</a:t>
            </a:r>
          </a:p>
        </p:txBody>
      </p:sp>
      <p:pic>
        <p:nvPicPr>
          <p:cNvPr id="9" name="Content Placeholder 8" descr="A picture containing text&#10;&#10;Description automatically generated">
            <a:extLst>
              <a:ext uri="{FF2B5EF4-FFF2-40B4-BE49-F238E27FC236}">
                <a16:creationId xmlns:a16="http://schemas.microsoft.com/office/drawing/2014/main" id="{0141C664-E8EC-4A71-8C7E-C3BE481DD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0340" y="3766725"/>
            <a:ext cx="2403201" cy="2389699"/>
          </a:xfr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409D565-1420-4BCD-8E6A-DA573F667A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706144"/>
              </p:ext>
            </p:extLst>
          </p:nvPr>
        </p:nvGraphicFramePr>
        <p:xfrm>
          <a:off x="275208" y="1513117"/>
          <a:ext cx="5095783" cy="170947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23428">
                  <a:extLst>
                    <a:ext uri="{9D8B030D-6E8A-4147-A177-3AD203B41FA5}">
                      <a16:colId xmlns:a16="http://schemas.microsoft.com/office/drawing/2014/main" val="424732906"/>
                    </a:ext>
                  </a:extLst>
                </a:gridCol>
                <a:gridCol w="2472355">
                  <a:extLst>
                    <a:ext uri="{9D8B030D-6E8A-4147-A177-3AD203B41FA5}">
                      <a16:colId xmlns:a16="http://schemas.microsoft.com/office/drawing/2014/main" val="3123872302"/>
                    </a:ext>
                  </a:extLst>
                </a:gridCol>
              </a:tblGrid>
              <a:tr h="427369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effectLst/>
                        </a:rPr>
                        <a:t>Parameter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kern="1200">
                          <a:solidFill>
                            <a:schemeClr val="lt1"/>
                          </a:solidFill>
                          <a:effectLst/>
                        </a:rPr>
                        <a:t>Value</a:t>
                      </a:r>
                      <a:endParaRPr lang="en-US" sz="2400" b="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90884327"/>
                  </a:ext>
                </a:extLst>
              </a:tr>
              <a:tr h="42736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>
                          <a:effectLst/>
                        </a:rPr>
                        <a:t>Model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cap="none"/>
                        <a:t>LPF1R25-22R5-SFF</a:t>
                      </a:r>
                      <a:endParaRPr lang="en-US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08583467"/>
                  </a:ext>
                </a:extLst>
              </a:tr>
              <a:tr h="427369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  Frequency Range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u="none" strike="noStrike" noProof="0">
                          <a:effectLst/>
                        </a:rPr>
                        <a:t>0 –1.25</a:t>
                      </a:r>
                      <a:r>
                        <a:rPr lang="en-US" sz="2000">
                          <a:effectLst/>
                        </a:rPr>
                        <a:t> GHz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68482627"/>
                  </a:ext>
                </a:extLst>
              </a:tr>
              <a:tr h="427369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Insertion Loss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u="none" strike="noStrike" noProof="0">
                          <a:effectLst/>
                        </a:rPr>
                        <a:t>1-1.5 dB</a:t>
                      </a:r>
                      <a:endParaRPr lang="en-US" sz="20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61113678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BE69DF0-1DE8-4405-8B02-1278F7D7E22F}"/>
              </a:ext>
            </a:extLst>
          </p:cNvPr>
          <p:cNvCxnSpPr>
            <a:cxnSpLocks/>
          </p:cNvCxnSpPr>
          <p:nvPr/>
        </p:nvCxnSpPr>
        <p:spPr>
          <a:xfrm>
            <a:off x="5805997" y="0"/>
            <a:ext cx="38470" cy="6858000"/>
          </a:xfrm>
          <a:prstGeom prst="line">
            <a:avLst/>
          </a:prstGeom>
          <a:ln w="57150">
            <a:solidFill>
              <a:srgbClr val="00B0F0"/>
            </a:solidFill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標題 1">
            <a:extLst>
              <a:ext uri="{FF2B5EF4-FFF2-40B4-BE49-F238E27FC236}">
                <a16:creationId xmlns:a16="http://schemas.microsoft.com/office/drawing/2014/main" id="{E72F0A90-D303-46AF-938E-6AB237CF9BB0}"/>
              </a:ext>
            </a:extLst>
          </p:cNvPr>
          <p:cNvSpPr txBox="1">
            <a:spLocks/>
          </p:cNvSpPr>
          <p:nvPr/>
        </p:nvSpPr>
        <p:spPr>
          <a:xfrm>
            <a:off x="5931374" y="51030"/>
            <a:ext cx="5985418" cy="1301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sz="2400" cap="none"/>
              <a:t>Low Noise Amplifier 2: ABX/00102-1530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52448DA-7F49-4A2F-A082-ACD95342E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682765"/>
              </p:ext>
            </p:extLst>
          </p:nvPr>
        </p:nvGraphicFramePr>
        <p:xfrm>
          <a:off x="6443802" y="1189616"/>
          <a:ext cx="4937372" cy="265816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541874">
                  <a:extLst>
                    <a:ext uri="{9D8B030D-6E8A-4147-A177-3AD203B41FA5}">
                      <a16:colId xmlns:a16="http://schemas.microsoft.com/office/drawing/2014/main" val="424732906"/>
                    </a:ext>
                  </a:extLst>
                </a:gridCol>
                <a:gridCol w="2395498">
                  <a:extLst>
                    <a:ext uri="{9D8B030D-6E8A-4147-A177-3AD203B41FA5}">
                      <a16:colId xmlns:a16="http://schemas.microsoft.com/office/drawing/2014/main" val="3123872302"/>
                    </a:ext>
                  </a:extLst>
                </a:gridCol>
              </a:tblGrid>
              <a:tr h="327487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effectLst/>
                        </a:rPr>
                        <a:t>Parameter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kern="1200">
                          <a:solidFill>
                            <a:schemeClr val="lt1"/>
                          </a:solidFill>
                          <a:effectLst/>
                        </a:rPr>
                        <a:t>Value</a:t>
                      </a:r>
                      <a:endParaRPr lang="en-US" sz="2400" b="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90884327"/>
                  </a:ext>
                </a:extLst>
              </a:tr>
              <a:tr h="327487"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Manufacturer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CTT Inc.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07951664"/>
                  </a:ext>
                </a:extLst>
              </a:tr>
              <a:tr h="32748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>
                          <a:effectLst/>
                        </a:rPr>
                        <a:t>Model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cap="none"/>
                        <a:t>ABX/00102-1530</a:t>
                      </a:r>
                      <a:endParaRPr lang="en-US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08583467"/>
                  </a:ext>
                </a:extLst>
              </a:tr>
              <a:tr h="327487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  Frequency Range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u="none" strike="noStrike" noProof="0">
                          <a:effectLst/>
                        </a:rPr>
                        <a:t>0.1GHz-20GHz</a:t>
                      </a:r>
                      <a:endParaRPr lang="en-US" sz="20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68482627"/>
                  </a:ext>
                </a:extLst>
              </a:tr>
              <a:tr h="327487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Gain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u="none" strike="noStrike" noProof="0">
                          <a:effectLst/>
                        </a:rPr>
                        <a:t>30dB</a:t>
                      </a:r>
                      <a:endParaRPr lang="en-US" sz="20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61113678"/>
                  </a:ext>
                </a:extLst>
              </a:tr>
              <a:tr h="327487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P1dB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10dBm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34256873"/>
                  </a:ext>
                </a:extLst>
              </a:tr>
              <a:tr h="327487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Noise Figure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1.5dB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11394556"/>
                  </a:ext>
                </a:extLst>
              </a:tr>
              <a:tr h="3274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>
                          <a:effectLst/>
                        </a:rPr>
                        <a:t>PDC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>
                          <a:effectLst/>
                        </a:rPr>
                        <a:t>1600mW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70820408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33E21FD9-0AD4-4110-96DB-75ECA0073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386" y="4188660"/>
            <a:ext cx="3797394" cy="2218959"/>
          </a:xfrm>
          <a:prstGeom prst="rect">
            <a:avLst/>
          </a:prstGeom>
        </p:spPr>
      </p:pic>
      <p:sp>
        <p:nvSpPr>
          <p:cNvPr id="11" name="Rectangle: Rounded Corners 5">
            <a:extLst>
              <a:ext uri="{FF2B5EF4-FFF2-40B4-BE49-F238E27FC236}">
                <a16:creationId xmlns:a16="http://schemas.microsoft.com/office/drawing/2014/main" id="{E678F853-1245-4581-BC0B-676A11EA415C}"/>
              </a:ext>
            </a:extLst>
          </p:cNvPr>
          <p:cNvSpPr/>
          <p:nvPr/>
        </p:nvSpPr>
        <p:spPr>
          <a:xfrm>
            <a:off x="275208" y="2367855"/>
            <a:ext cx="5103959" cy="41694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5">
            <a:extLst>
              <a:ext uri="{FF2B5EF4-FFF2-40B4-BE49-F238E27FC236}">
                <a16:creationId xmlns:a16="http://schemas.microsoft.com/office/drawing/2014/main" id="{76C9F21C-C8ED-4590-99A0-CC33969CA9F0}"/>
              </a:ext>
            </a:extLst>
          </p:cNvPr>
          <p:cNvSpPr/>
          <p:nvPr/>
        </p:nvSpPr>
        <p:spPr>
          <a:xfrm>
            <a:off x="319275" y="2816074"/>
            <a:ext cx="5103959" cy="41694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5">
            <a:extLst>
              <a:ext uri="{FF2B5EF4-FFF2-40B4-BE49-F238E27FC236}">
                <a16:creationId xmlns:a16="http://schemas.microsoft.com/office/drawing/2014/main" id="{16BA636B-1470-4380-92E9-1DBA620FA95B}"/>
              </a:ext>
            </a:extLst>
          </p:cNvPr>
          <p:cNvSpPr/>
          <p:nvPr/>
        </p:nvSpPr>
        <p:spPr>
          <a:xfrm>
            <a:off x="6443802" y="2490707"/>
            <a:ext cx="4902676" cy="40256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5">
            <a:extLst>
              <a:ext uri="{FF2B5EF4-FFF2-40B4-BE49-F238E27FC236}">
                <a16:creationId xmlns:a16="http://schemas.microsoft.com/office/drawing/2014/main" id="{51795DE6-CA56-4D55-A7E6-D867FCB2696D}"/>
              </a:ext>
            </a:extLst>
          </p:cNvPr>
          <p:cNvSpPr/>
          <p:nvPr/>
        </p:nvSpPr>
        <p:spPr>
          <a:xfrm>
            <a:off x="6443801" y="3140490"/>
            <a:ext cx="4945809" cy="35884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235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932BE-D013-457E-9581-C8E81E7DF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71" y="43423"/>
            <a:ext cx="9905998" cy="687816"/>
          </a:xfrm>
        </p:spPr>
        <p:txBody>
          <a:bodyPr>
            <a:normAutofit/>
          </a:bodyPr>
          <a:lstStyle/>
          <a:p>
            <a:r>
              <a:rPr lang="en-US" sz="2400" b="1" cap="none">
                <a:latin typeface="Microsoft JhengHei UI"/>
                <a:ea typeface="Microsoft JhengHei UI"/>
              </a:rPr>
              <a:t>Transmitter and Receiver Block Diagram- 5G</a:t>
            </a:r>
            <a:endParaRPr lang="en-US" sz="2400" cap="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195EB-9446-4FB0-9D5D-ACE2E3884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11" y="739866"/>
            <a:ext cx="12134488" cy="60002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>
                <a:latin typeface="Microsoft JhengHei UI"/>
                <a:ea typeface="Microsoft JhengHei UI"/>
              </a:rPr>
              <a:t>Transmitter Block Diagram</a:t>
            </a:r>
          </a:p>
          <a:p>
            <a:pPr marL="0" indent="0">
              <a:buNone/>
            </a:pPr>
            <a:endParaRPr lang="en-US">
              <a:latin typeface="Microsoft JhengHei UI"/>
              <a:ea typeface="Microsoft JhengHei UI"/>
            </a:endParaRPr>
          </a:p>
          <a:p>
            <a:endParaRPr lang="en-US">
              <a:latin typeface="Microsoft JhengHei UI"/>
              <a:ea typeface="Microsoft JhengHei UI"/>
            </a:endParaRP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>
              <a:latin typeface="Microsoft JhengHei UI"/>
              <a:ea typeface="Microsoft JhengHei UI"/>
            </a:endParaRPr>
          </a:p>
          <a:p>
            <a:pPr marL="285750" indent="-285750"/>
            <a:r>
              <a:rPr lang="en-US" sz="2000" b="1">
                <a:latin typeface="Microsoft JhengHei UI"/>
                <a:ea typeface="Microsoft JhengHei UI"/>
              </a:rPr>
              <a:t>Receiver Block Diagram</a:t>
            </a:r>
            <a:endParaRPr lang="en-US" sz="2000" b="1"/>
          </a:p>
          <a:p>
            <a:pPr marL="0" indent="0">
              <a:buNone/>
            </a:pPr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B752F2F-A3F3-4C7F-9A92-B6B512342C6F}"/>
              </a:ext>
            </a:extLst>
          </p:cNvPr>
          <p:cNvCxnSpPr/>
          <p:nvPr/>
        </p:nvCxnSpPr>
        <p:spPr>
          <a:xfrm>
            <a:off x="1590128" y="2022542"/>
            <a:ext cx="5445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7A2EDE9-D2CE-459A-A2C2-4DF606F5FDB8}"/>
              </a:ext>
            </a:extLst>
          </p:cNvPr>
          <p:cNvSpPr/>
          <p:nvPr/>
        </p:nvSpPr>
        <p:spPr>
          <a:xfrm>
            <a:off x="1051687" y="1404010"/>
            <a:ext cx="908791" cy="59590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/>
              <a:t>IF INPUT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56F862D-C843-49DD-8CB5-782D073E93B3}"/>
              </a:ext>
            </a:extLst>
          </p:cNvPr>
          <p:cNvCxnSpPr/>
          <p:nvPr/>
        </p:nvCxnSpPr>
        <p:spPr>
          <a:xfrm>
            <a:off x="3419219" y="2009684"/>
            <a:ext cx="5445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BA7A2B6D-65DA-4814-9973-16AFA6DC675D}"/>
              </a:ext>
            </a:extLst>
          </p:cNvPr>
          <p:cNvSpPr/>
          <p:nvPr/>
        </p:nvSpPr>
        <p:spPr>
          <a:xfrm>
            <a:off x="4181688" y="1664712"/>
            <a:ext cx="713117" cy="6617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B170043D-A804-44C6-88F5-2A8EB645BD87}"/>
              </a:ext>
            </a:extLst>
          </p:cNvPr>
          <p:cNvSpPr/>
          <p:nvPr/>
        </p:nvSpPr>
        <p:spPr>
          <a:xfrm>
            <a:off x="4181688" y="1672589"/>
            <a:ext cx="756249" cy="674748"/>
          </a:xfrm>
          <a:prstGeom prst="mathMultiply">
            <a:avLst>
              <a:gd name="adj1" fmla="val 693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76C594-C170-428D-BB34-A22374B8ECA0}"/>
              </a:ext>
            </a:extLst>
          </p:cNvPr>
          <p:cNvSpPr/>
          <p:nvPr/>
        </p:nvSpPr>
        <p:spPr>
          <a:xfrm>
            <a:off x="3967530" y="1104176"/>
            <a:ext cx="1083924" cy="47236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Mixer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715C95F-3928-427C-9FE9-10AE993F114E}"/>
              </a:ext>
            </a:extLst>
          </p:cNvPr>
          <p:cNvCxnSpPr/>
          <p:nvPr/>
        </p:nvCxnSpPr>
        <p:spPr>
          <a:xfrm>
            <a:off x="5137717" y="2003888"/>
            <a:ext cx="5445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9E31A7D-6634-4DAD-ADC7-BE31754A5795}"/>
              </a:ext>
            </a:extLst>
          </p:cNvPr>
          <p:cNvSpPr/>
          <p:nvPr/>
        </p:nvSpPr>
        <p:spPr>
          <a:xfrm>
            <a:off x="5741729" y="1705937"/>
            <a:ext cx="1253447" cy="59590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/>
              <a:t>BPF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223FCD-B9BB-4C7F-BD6E-A10944633AC2}"/>
              </a:ext>
            </a:extLst>
          </p:cNvPr>
          <p:cNvCxnSpPr/>
          <p:nvPr/>
        </p:nvCxnSpPr>
        <p:spPr>
          <a:xfrm>
            <a:off x="7065736" y="2018265"/>
            <a:ext cx="5445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1B8F398-A709-4ABA-AE29-23C4B093DCFC}"/>
              </a:ext>
            </a:extLst>
          </p:cNvPr>
          <p:cNvSpPr/>
          <p:nvPr/>
        </p:nvSpPr>
        <p:spPr>
          <a:xfrm rot="5400000">
            <a:off x="2277995" y="1517489"/>
            <a:ext cx="968420" cy="988888"/>
          </a:xfrm>
          <a:prstGeom prst="triangle">
            <a:avLst>
              <a:gd name="adj" fmla="val 51061"/>
            </a:avLst>
          </a:prstGeom>
          <a:noFill/>
          <a:ln w="38100"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27C8AB-1C27-4034-9C4D-B7C40C9B1D9B}"/>
              </a:ext>
            </a:extLst>
          </p:cNvPr>
          <p:cNvSpPr/>
          <p:nvPr/>
        </p:nvSpPr>
        <p:spPr>
          <a:xfrm>
            <a:off x="2020828" y="1685228"/>
            <a:ext cx="1253447" cy="59590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/>
              <a:t>LNA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A298B89-278E-4922-9006-F3AC902A5D4F}"/>
              </a:ext>
            </a:extLst>
          </p:cNvPr>
          <p:cNvCxnSpPr/>
          <p:nvPr/>
        </p:nvCxnSpPr>
        <p:spPr>
          <a:xfrm>
            <a:off x="8759326" y="2044905"/>
            <a:ext cx="5445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D98F19F-BACC-4ABC-8F99-A2BADD3F2018}"/>
              </a:ext>
            </a:extLst>
          </p:cNvPr>
          <p:cNvCxnSpPr>
            <a:cxnSpLocks/>
          </p:cNvCxnSpPr>
          <p:nvPr/>
        </p:nvCxnSpPr>
        <p:spPr>
          <a:xfrm flipH="1" flipV="1">
            <a:off x="10825013" y="1604781"/>
            <a:ext cx="28755" cy="3957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59E347D-450F-48C7-ABE7-CAAE407876E7}"/>
              </a:ext>
            </a:extLst>
          </p:cNvPr>
          <p:cNvCxnSpPr>
            <a:cxnSpLocks/>
          </p:cNvCxnSpPr>
          <p:nvPr/>
        </p:nvCxnSpPr>
        <p:spPr>
          <a:xfrm flipH="1" flipV="1">
            <a:off x="4533474" y="2332960"/>
            <a:ext cx="7555" cy="3958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993F3F35-135B-44D6-9FF4-C7EDA608DD53}"/>
              </a:ext>
            </a:extLst>
          </p:cNvPr>
          <p:cNvSpPr/>
          <p:nvPr/>
        </p:nvSpPr>
        <p:spPr>
          <a:xfrm>
            <a:off x="3935899" y="2782486"/>
            <a:ext cx="1066297" cy="46650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LO</a:t>
            </a:r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A0D7133E-505F-40AE-AECF-F36EB21042C0}"/>
              </a:ext>
            </a:extLst>
          </p:cNvPr>
          <p:cNvSpPr/>
          <p:nvPr/>
        </p:nvSpPr>
        <p:spPr>
          <a:xfrm rot="5400000">
            <a:off x="7703809" y="1523820"/>
            <a:ext cx="968420" cy="988888"/>
          </a:xfrm>
          <a:prstGeom prst="triangle">
            <a:avLst>
              <a:gd name="adj" fmla="val 51061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9F09CF4-89A7-4F11-A46F-2455140711C3}"/>
              </a:ext>
            </a:extLst>
          </p:cNvPr>
          <p:cNvSpPr/>
          <p:nvPr/>
        </p:nvSpPr>
        <p:spPr>
          <a:xfrm>
            <a:off x="7432264" y="1720314"/>
            <a:ext cx="1253447" cy="59590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PA</a:t>
            </a:r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668A5408-5538-475E-9AAE-BE11386280B1}"/>
              </a:ext>
            </a:extLst>
          </p:cNvPr>
          <p:cNvSpPr/>
          <p:nvPr/>
        </p:nvSpPr>
        <p:spPr>
          <a:xfrm rot="5400000">
            <a:off x="9393795" y="1572749"/>
            <a:ext cx="968420" cy="988888"/>
          </a:xfrm>
          <a:prstGeom prst="triangle">
            <a:avLst>
              <a:gd name="adj" fmla="val 51061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6D04FC6-E115-4671-9EB3-56303192D1C0}"/>
              </a:ext>
            </a:extLst>
          </p:cNvPr>
          <p:cNvSpPr/>
          <p:nvPr/>
        </p:nvSpPr>
        <p:spPr>
          <a:xfrm>
            <a:off x="9122250" y="1740487"/>
            <a:ext cx="1253447" cy="59590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PA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1DE1023-4E38-4625-84D0-CC1A299D370F}"/>
              </a:ext>
            </a:extLst>
          </p:cNvPr>
          <p:cNvCxnSpPr/>
          <p:nvPr/>
        </p:nvCxnSpPr>
        <p:spPr>
          <a:xfrm flipV="1">
            <a:off x="10485741" y="2044905"/>
            <a:ext cx="443888" cy="14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92D87DE9-E777-4580-8EB2-493FB5D97539}"/>
              </a:ext>
            </a:extLst>
          </p:cNvPr>
          <p:cNvSpPr/>
          <p:nvPr/>
        </p:nvSpPr>
        <p:spPr>
          <a:xfrm>
            <a:off x="10225625" y="629931"/>
            <a:ext cx="1227527" cy="47236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Antenna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E1355A-2200-4309-BE3B-F5E06E18C753}"/>
              </a:ext>
            </a:extLst>
          </p:cNvPr>
          <p:cNvCxnSpPr>
            <a:cxnSpLocks/>
          </p:cNvCxnSpPr>
          <p:nvPr/>
        </p:nvCxnSpPr>
        <p:spPr>
          <a:xfrm>
            <a:off x="1748481" y="5550644"/>
            <a:ext cx="447566" cy="14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3E7AFB5-6CB6-4A10-B3A5-60AF1961A78C}"/>
              </a:ext>
            </a:extLst>
          </p:cNvPr>
          <p:cNvCxnSpPr>
            <a:cxnSpLocks/>
          </p:cNvCxnSpPr>
          <p:nvPr/>
        </p:nvCxnSpPr>
        <p:spPr>
          <a:xfrm flipV="1">
            <a:off x="4710439" y="5416203"/>
            <a:ext cx="4436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0E11FFC0-7A4E-4EB1-A85A-CF8128CC8C1A}"/>
              </a:ext>
            </a:extLst>
          </p:cNvPr>
          <p:cNvSpPr/>
          <p:nvPr/>
        </p:nvSpPr>
        <p:spPr>
          <a:xfrm>
            <a:off x="5210046" y="4956079"/>
            <a:ext cx="914400" cy="8630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ication Sign 22">
            <a:extLst>
              <a:ext uri="{FF2B5EF4-FFF2-40B4-BE49-F238E27FC236}">
                <a16:creationId xmlns:a16="http://schemas.microsoft.com/office/drawing/2014/main" id="{0D662BAC-576E-4467-A777-221BC418C733}"/>
              </a:ext>
            </a:extLst>
          </p:cNvPr>
          <p:cNvSpPr/>
          <p:nvPr/>
        </p:nvSpPr>
        <p:spPr>
          <a:xfrm>
            <a:off x="5238800" y="4963956"/>
            <a:ext cx="856892" cy="947916"/>
          </a:xfrm>
          <a:prstGeom prst="mathMultiply">
            <a:avLst>
              <a:gd name="adj1" fmla="val 693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AE5FB4-CCCA-4689-984D-B8C23C392879}"/>
              </a:ext>
            </a:extLst>
          </p:cNvPr>
          <p:cNvSpPr/>
          <p:nvPr/>
        </p:nvSpPr>
        <p:spPr>
          <a:xfrm>
            <a:off x="5125284" y="4496183"/>
            <a:ext cx="1083924" cy="47236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Mixer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1E49A5C-5A18-451D-9771-438CB03FBDAB}"/>
              </a:ext>
            </a:extLst>
          </p:cNvPr>
          <p:cNvCxnSpPr/>
          <p:nvPr/>
        </p:nvCxnSpPr>
        <p:spPr>
          <a:xfrm>
            <a:off x="6137321" y="5381518"/>
            <a:ext cx="5445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5331AFB-1F0A-4BA5-AF43-10F6BD1EF24B}"/>
              </a:ext>
            </a:extLst>
          </p:cNvPr>
          <p:cNvCxnSpPr/>
          <p:nvPr/>
        </p:nvCxnSpPr>
        <p:spPr>
          <a:xfrm>
            <a:off x="7979076" y="5352763"/>
            <a:ext cx="5445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D54BCD97-F876-4059-ABB5-74FD89E4ACAD}"/>
              </a:ext>
            </a:extLst>
          </p:cNvPr>
          <p:cNvSpPr/>
          <p:nvPr/>
        </p:nvSpPr>
        <p:spPr>
          <a:xfrm rot="5400000">
            <a:off x="8535688" y="4918841"/>
            <a:ext cx="968420" cy="988888"/>
          </a:xfrm>
          <a:prstGeom prst="triangle">
            <a:avLst>
              <a:gd name="adj" fmla="val 51061"/>
            </a:avLst>
          </a:prstGeom>
          <a:noFill/>
          <a:ln w="38100"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EF4D472-BCAF-4E1F-8198-988823B7F7F0}"/>
              </a:ext>
            </a:extLst>
          </p:cNvPr>
          <p:cNvSpPr/>
          <p:nvPr/>
        </p:nvSpPr>
        <p:spPr>
          <a:xfrm>
            <a:off x="8264144" y="5144090"/>
            <a:ext cx="1253447" cy="59590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IFA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BC41B85-6DAA-4FE9-A669-AC4AD3CB5FF2}"/>
              </a:ext>
            </a:extLst>
          </p:cNvPr>
          <p:cNvCxnSpPr/>
          <p:nvPr/>
        </p:nvCxnSpPr>
        <p:spPr>
          <a:xfrm>
            <a:off x="9514514" y="5422535"/>
            <a:ext cx="5445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067C308-1AC0-4445-8DBB-C257CA981F6C}"/>
              </a:ext>
            </a:extLst>
          </p:cNvPr>
          <p:cNvCxnSpPr>
            <a:cxnSpLocks/>
          </p:cNvCxnSpPr>
          <p:nvPr/>
        </p:nvCxnSpPr>
        <p:spPr>
          <a:xfrm>
            <a:off x="1740445" y="4844006"/>
            <a:ext cx="0" cy="6966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A49B190-B9B6-4A0B-96F4-D5E60AB336F1}"/>
              </a:ext>
            </a:extLst>
          </p:cNvPr>
          <p:cNvCxnSpPr>
            <a:cxnSpLocks/>
          </p:cNvCxnSpPr>
          <p:nvPr/>
        </p:nvCxnSpPr>
        <p:spPr>
          <a:xfrm flipH="1" flipV="1">
            <a:off x="5676851" y="5854364"/>
            <a:ext cx="7555" cy="3958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A5CBEB09-6A5B-49F1-8E7D-E39FFC4A0F8C}"/>
              </a:ext>
            </a:extLst>
          </p:cNvPr>
          <p:cNvSpPr/>
          <p:nvPr/>
        </p:nvSpPr>
        <p:spPr>
          <a:xfrm>
            <a:off x="5237427" y="6260758"/>
            <a:ext cx="908147" cy="4233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LO</a:t>
            </a:r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03DE153A-489A-46AD-94DB-7AEC7722C3B2}"/>
              </a:ext>
            </a:extLst>
          </p:cNvPr>
          <p:cNvSpPr/>
          <p:nvPr/>
        </p:nvSpPr>
        <p:spPr>
          <a:xfrm rot="10800000">
            <a:off x="1356981" y="4384309"/>
            <a:ext cx="766927" cy="454880"/>
          </a:xfrm>
          <a:prstGeom prst="triangle">
            <a:avLst>
              <a:gd name="adj" fmla="val 51060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EEF4C1A-EDB6-4E91-AAAE-D744E2E358BF}"/>
              </a:ext>
            </a:extLst>
          </p:cNvPr>
          <p:cNvSpPr/>
          <p:nvPr/>
        </p:nvSpPr>
        <p:spPr>
          <a:xfrm>
            <a:off x="1126680" y="3955189"/>
            <a:ext cx="1227527" cy="47236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Antenna</a:t>
            </a: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AF93B3EB-8B91-46E9-B3CB-A29B0BCB2AAF}"/>
              </a:ext>
            </a:extLst>
          </p:cNvPr>
          <p:cNvSpPr/>
          <p:nvPr/>
        </p:nvSpPr>
        <p:spPr>
          <a:xfrm rot="5400000">
            <a:off x="10130713" y="4890086"/>
            <a:ext cx="968420" cy="988888"/>
          </a:xfrm>
          <a:prstGeom prst="triangle">
            <a:avLst>
              <a:gd name="adj" fmla="val 51061"/>
            </a:avLst>
          </a:prstGeom>
          <a:noFill/>
          <a:ln w="38100"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B01950A-9B7A-48FB-BF8E-40678C47336B}"/>
              </a:ext>
            </a:extLst>
          </p:cNvPr>
          <p:cNvSpPr/>
          <p:nvPr/>
        </p:nvSpPr>
        <p:spPr>
          <a:xfrm>
            <a:off x="9859168" y="5086580"/>
            <a:ext cx="1253447" cy="59590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IFA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9ADD105-55FF-448C-8E1F-C287E03942C8}"/>
              </a:ext>
            </a:extLst>
          </p:cNvPr>
          <p:cNvSpPr/>
          <p:nvPr/>
        </p:nvSpPr>
        <p:spPr>
          <a:xfrm>
            <a:off x="3605937" y="5065787"/>
            <a:ext cx="1023409" cy="59590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BPF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CF0CEF5-98CA-4152-91C3-041A39EE6AEA}"/>
              </a:ext>
            </a:extLst>
          </p:cNvPr>
          <p:cNvSpPr/>
          <p:nvPr/>
        </p:nvSpPr>
        <p:spPr>
          <a:xfrm>
            <a:off x="6747521" y="5065787"/>
            <a:ext cx="1253447" cy="59590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LPF</a:t>
            </a:r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26E1C6FF-437E-4710-938D-E2420ED94CE3}"/>
              </a:ext>
            </a:extLst>
          </p:cNvPr>
          <p:cNvSpPr/>
          <p:nvPr/>
        </p:nvSpPr>
        <p:spPr>
          <a:xfrm rot="5400000">
            <a:off x="2180896" y="4933218"/>
            <a:ext cx="968420" cy="988888"/>
          </a:xfrm>
          <a:prstGeom prst="triangle">
            <a:avLst>
              <a:gd name="adj" fmla="val 51061"/>
            </a:avLst>
          </a:prstGeom>
          <a:noFill/>
          <a:ln w="38100"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953AC31-2970-47DF-9923-056E5F7777C5}"/>
              </a:ext>
            </a:extLst>
          </p:cNvPr>
          <p:cNvSpPr/>
          <p:nvPr/>
        </p:nvSpPr>
        <p:spPr>
          <a:xfrm>
            <a:off x="1952482" y="5144089"/>
            <a:ext cx="1253447" cy="59590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/>
              <a:t>LNA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2EE6E77-F39B-41BF-9FF3-7E361BBD276F}"/>
              </a:ext>
            </a:extLst>
          </p:cNvPr>
          <p:cNvCxnSpPr>
            <a:cxnSpLocks/>
          </p:cNvCxnSpPr>
          <p:nvPr/>
        </p:nvCxnSpPr>
        <p:spPr>
          <a:xfrm flipV="1">
            <a:off x="3200817" y="5444957"/>
            <a:ext cx="414844" cy="287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2B3EB40-90A7-4481-AC4B-811CDFAD5E8D}"/>
              </a:ext>
            </a:extLst>
          </p:cNvPr>
          <p:cNvCxnSpPr>
            <a:cxnSpLocks/>
          </p:cNvCxnSpPr>
          <p:nvPr/>
        </p:nvCxnSpPr>
        <p:spPr>
          <a:xfrm>
            <a:off x="11167910" y="5379402"/>
            <a:ext cx="5445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95F3B8C-A698-480D-B5F7-EF9CD0C91BD6}"/>
              </a:ext>
            </a:extLst>
          </p:cNvPr>
          <p:cNvSpPr txBox="1"/>
          <p:nvPr/>
        </p:nvSpPr>
        <p:spPr>
          <a:xfrm>
            <a:off x="11266098" y="4638136"/>
            <a:ext cx="9172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IF output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C769530-270F-4115-9D6E-151E155473F8}"/>
              </a:ext>
            </a:extLst>
          </p:cNvPr>
          <p:cNvSpPr txBox="1"/>
          <p:nvPr/>
        </p:nvSpPr>
        <p:spPr>
          <a:xfrm>
            <a:off x="612475" y="5673305"/>
            <a:ext cx="16361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b="1">
                <a:latin typeface="Times New Roman"/>
                <a:ea typeface="Microsoft JhengHei UI"/>
                <a:cs typeface="Times New Roman"/>
              </a:rPr>
              <a:t>F</a:t>
            </a:r>
            <a:r>
              <a:rPr lang="en-IN" b="1" baseline="-25000">
                <a:latin typeface="Times New Roman"/>
                <a:ea typeface="Microsoft JhengHei UI"/>
                <a:cs typeface="Times New Roman"/>
              </a:rPr>
              <a:t>RF </a:t>
            </a:r>
            <a:r>
              <a:rPr lang="en-IN" b="1">
                <a:latin typeface="Times New Roman"/>
                <a:ea typeface="Microsoft JhengHei UI"/>
                <a:cs typeface="Times New Roman"/>
              </a:rPr>
              <a:t>=15 GHz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F13F37B-8BEE-40EC-B16D-A2BD2C358E8D}"/>
              </a:ext>
            </a:extLst>
          </p:cNvPr>
          <p:cNvSpPr txBox="1"/>
          <p:nvPr/>
        </p:nvSpPr>
        <p:spPr>
          <a:xfrm>
            <a:off x="3646098" y="629153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b="1">
                <a:latin typeface="Times New Roman"/>
              </a:rPr>
              <a:t>F</a:t>
            </a:r>
            <a:r>
              <a:rPr lang="en-IN" b="1" baseline="-25000">
                <a:latin typeface="Times New Roman"/>
              </a:rPr>
              <a:t>LO</a:t>
            </a:r>
            <a:r>
              <a:rPr lang="en-IN" b="1">
                <a:latin typeface="Times New Roman"/>
              </a:rPr>
              <a:t> =14 GHz</a:t>
            </a:r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D02E6A8-5130-49E1-BA58-5D2F16CA2AFF}"/>
              </a:ext>
            </a:extLst>
          </p:cNvPr>
          <p:cNvSpPr txBox="1"/>
          <p:nvPr/>
        </p:nvSpPr>
        <p:spPr>
          <a:xfrm>
            <a:off x="10935419" y="5558287"/>
            <a:ext cx="14779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b="1">
                <a:latin typeface="Times New Roman"/>
              </a:rPr>
              <a:t>F</a:t>
            </a:r>
            <a:r>
              <a:rPr lang="en-IN" b="1" baseline="-25000">
                <a:latin typeface="Times New Roman"/>
              </a:rPr>
              <a:t>IF</a:t>
            </a:r>
            <a:r>
              <a:rPr lang="en-IN" b="1">
                <a:latin typeface="Times New Roman"/>
              </a:rPr>
              <a:t> =1 GHz</a:t>
            </a:r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38AB8CE-1650-420E-B3F6-9B58F1E07C1A}"/>
              </a:ext>
            </a:extLst>
          </p:cNvPr>
          <p:cNvSpPr txBox="1"/>
          <p:nvPr/>
        </p:nvSpPr>
        <p:spPr>
          <a:xfrm>
            <a:off x="10302816" y="219398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b="1">
                <a:latin typeface="Times New Roman"/>
              </a:rPr>
              <a:t>F</a:t>
            </a:r>
            <a:r>
              <a:rPr lang="en-IN" b="1" baseline="-25000">
                <a:latin typeface="Times New Roman"/>
              </a:rPr>
              <a:t>RF</a:t>
            </a:r>
            <a:r>
              <a:rPr lang="en-IN" b="1">
                <a:latin typeface="Times New Roman"/>
              </a:rPr>
              <a:t> =15 GHz</a:t>
            </a:r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F70A49B-884E-45C8-A9BC-F4DA96C5D57F}"/>
              </a:ext>
            </a:extLst>
          </p:cNvPr>
          <p:cNvSpPr txBox="1"/>
          <p:nvPr/>
        </p:nvSpPr>
        <p:spPr>
          <a:xfrm>
            <a:off x="1058174" y="210772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b="1">
                <a:latin typeface="Times New Roman"/>
              </a:rPr>
              <a:t>F</a:t>
            </a:r>
            <a:r>
              <a:rPr lang="en-IN" b="1" baseline="-25000">
                <a:latin typeface="Times New Roman"/>
              </a:rPr>
              <a:t>IF</a:t>
            </a:r>
            <a:r>
              <a:rPr lang="en-IN" b="1">
                <a:latin typeface="Times New Roman"/>
              </a:rPr>
              <a:t> =1 GHz</a:t>
            </a:r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F4AA699-4D42-470B-9EB9-B78BC490839C}"/>
              </a:ext>
            </a:extLst>
          </p:cNvPr>
          <p:cNvSpPr txBox="1"/>
          <p:nvPr/>
        </p:nvSpPr>
        <p:spPr>
          <a:xfrm>
            <a:off x="5055080" y="2783456"/>
            <a:ext cx="15067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b="1">
                <a:latin typeface="Times New Roman"/>
              </a:rPr>
              <a:t>F</a:t>
            </a:r>
            <a:r>
              <a:rPr lang="en-IN" b="1" baseline="-25000">
                <a:latin typeface="Times New Roman"/>
              </a:rPr>
              <a:t>LO</a:t>
            </a:r>
            <a:r>
              <a:rPr lang="en-IN" b="1">
                <a:latin typeface="Times New Roman"/>
              </a:rPr>
              <a:t> =14 GHz</a:t>
            </a:r>
            <a:endParaRPr lang="en-US"/>
          </a:p>
        </p:txBody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5BEEA57F-8731-4A41-B01F-71C35B261B6B}"/>
              </a:ext>
            </a:extLst>
          </p:cNvPr>
          <p:cNvSpPr/>
          <p:nvPr/>
        </p:nvSpPr>
        <p:spPr>
          <a:xfrm rot="10800000">
            <a:off x="10457848" y="1135025"/>
            <a:ext cx="766927" cy="454880"/>
          </a:xfrm>
          <a:prstGeom prst="triangle">
            <a:avLst>
              <a:gd name="adj" fmla="val 51060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16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D324D-4F93-404B-B15C-9523C3D5B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7300" y="100933"/>
            <a:ext cx="7504978" cy="84596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cap="none">
                <a:latin typeface="Microsoft JhengHei UI"/>
                <a:ea typeface="Microsoft JhengHei UI"/>
              </a:rPr>
              <a:t>5G Communication Transmitter</a:t>
            </a:r>
            <a:r>
              <a:rPr lang="en-US" sz="4400" cap="none">
                <a:latin typeface="Microsoft JhengHei UI"/>
                <a:ea typeface="Microsoft JhengHei UI"/>
              </a:rPr>
              <a:t> </a:t>
            </a:r>
            <a:endParaRPr lang="en-US" sz="4400" cap="none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C9628E63-F384-4C0D-86AC-0462E4F28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69" y="2367883"/>
            <a:ext cx="11973462" cy="36174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F4D9B6-69DC-4D01-9890-2929AC1EBF47}"/>
              </a:ext>
            </a:extLst>
          </p:cNvPr>
          <p:cNvSpPr txBox="1"/>
          <p:nvPr/>
        </p:nvSpPr>
        <p:spPr>
          <a:xfrm>
            <a:off x="1216324" y="1173192"/>
            <a:ext cx="2743200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2000">
                <a:ea typeface="+mn-lt"/>
                <a:cs typeface="+mn-lt"/>
              </a:rPr>
              <a:t>IF Freq= 1 GHz</a:t>
            </a:r>
            <a:endParaRPr lang="en-IN" sz="2000"/>
          </a:p>
          <a:p>
            <a:r>
              <a:rPr lang="en-IN" sz="2000">
                <a:ea typeface="+mn-lt"/>
                <a:cs typeface="+mn-lt"/>
              </a:rPr>
              <a:t>LO Freq = 14 GHz</a:t>
            </a:r>
          </a:p>
          <a:p>
            <a:r>
              <a:rPr lang="en-IN" sz="2000">
                <a:ea typeface="+mn-lt"/>
                <a:cs typeface="+mn-lt"/>
              </a:rPr>
              <a:t>RF Freq = 15 GHz</a:t>
            </a:r>
            <a:r>
              <a:rPr lang="en-US" sz="2000">
                <a:ea typeface="+mn-lt"/>
                <a:cs typeface="+mn-lt"/>
              </a:rPr>
              <a:t> </a:t>
            </a:r>
            <a:endParaRPr lang="en-US" sz="200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0424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E55A-947D-47F9-9EDF-FB3EC9A29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187" y="292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3200" cap="none">
                <a:latin typeface="Microsoft JhengHei UI"/>
                <a:ea typeface="Microsoft JhengHei UI"/>
              </a:rPr>
              <a:t>5G Comm. TX - Cascaded Gain Graph</a:t>
            </a:r>
            <a:endParaRPr lang="en-US" sz="3200" cap="none"/>
          </a:p>
        </p:txBody>
      </p:sp>
      <p:pic>
        <p:nvPicPr>
          <p:cNvPr id="4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9B12060B-8D34-4A1C-A310-6E4A251DA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23" y="2258128"/>
            <a:ext cx="6826367" cy="3535061"/>
          </a:xfrm>
          <a:prstGeom prst="rect">
            <a:avLst/>
          </a:prstGeom>
        </p:spPr>
      </p:pic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190E23A8-CF81-45F1-BA5F-954BF8E96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155" y="2353745"/>
            <a:ext cx="5029200" cy="33582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BA584D-F38E-42C3-A89D-3AE417836580}"/>
              </a:ext>
            </a:extLst>
          </p:cNvPr>
          <p:cNvSpPr txBox="1"/>
          <p:nvPr/>
        </p:nvSpPr>
        <p:spPr>
          <a:xfrm>
            <a:off x="1547003" y="1475117"/>
            <a:ext cx="4698520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2000"/>
              <a:t>Nominal Cascaded Gain (G) =  46.44 dB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79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91513-2B32-4CFA-B698-F22153337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15310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>
                <a:latin typeface="Microsoft JhengHei UI"/>
                <a:ea typeface="Microsoft JhengHei UI"/>
              </a:rPr>
              <a:t>5g comm. Tx – cascaded node power</a:t>
            </a:r>
            <a:endParaRPr lang="en-US"/>
          </a:p>
        </p:txBody>
      </p:sp>
      <p:pic>
        <p:nvPicPr>
          <p:cNvPr id="4" name="Picture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16D1A441-32F3-4FAF-93CD-61C41A279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1" y="2115383"/>
            <a:ext cx="6927008" cy="3590516"/>
          </a:xfrm>
          <a:prstGeom prst="rect">
            <a:avLst/>
          </a:prstGeom>
        </p:spPr>
      </p:pic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10A1A916-FA2A-4FB1-9557-75F603AF2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174" y="2117619"/>
            <a:ext cx="4842294" cy="32409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4A4265-AEFA-4C50-99B0-E62F6CD596E4}"/>
              </a:ext>
            </a:extLst>
          </p:cNvPr>
          <p:cNvSpPr txBox="1"/>
          <p:nvPr/>
        </p:nvSpPr>
        <p:spPr>
          <a:xfrm>
            <a:off x="1245079" y="1446362"/>
            <a:ext cx="5000444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2000"/>
              <a:t>Nominal Cascaded Power (Pt) = 36.44 dBm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817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0C09E-CC8C-4732-A6DE-83B071FE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526" y="72179"/>
            <a:ext cx="5420263" cy="975363"/>
          </a:xfrm>
        </p:spPr>
        <p:txBody>
          <a:bodyPr/>
          <a:lstStyle/>
          <a:p>
            <a:r>
              <a:rPr lang="en-US">
                <a:latin typeface="Microsoft JhengHei UI"/>
                <a:ea typeface="Microsoft JhengHei UI"/>
              </a:rPr>
              <a:t>5G TX  Calculation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CA7C5-332E-4FEA-9015-9DCF57EF2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2847" y="1099298"/>
            <a:ext cx="6326036" cy="594273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IN" sz="1800">
                <a:latin typeface="Microsoft JhengHei UI"/>
                <a:ea typeface="Microsoft JhengHei UI"/>
              </a:rPr>
              <a:t>P</a:t>
            </a:r>
            <a:r>
              <a:rPr lang="en-IN" sz="1800" baseline="-25000">
                <a:latin typeface="Microsoft JhengHei UI"/>
                <a:ea typeface="Microsoft JhengHei UI"/>
              </a:rPr>
              <a:t>in = </a:t>
            </a:r>
            <a:r>
              <a:rPr lang="en-IN" sz="1800">
                <a:latin typeface="Microsoft JhengHei UI"/>
                <a:ea typeface="Microsoft JhengHei UI"/>
              </a:rPr>
              <a:t>-10 dBm = 0.1 </a:t>
            </a:r>
            <a:r>
              <a:rPr lang="en-IN" sz="1800" err="1">
                <a:latin typeface="Microsoft JhengHei UI"/>
                <a:ea typeface="Microsoft JhengHei UI"/>
              </a:rPr>
              <a:t>mW</a:t>
            </a:r>
            <a:endParaRPr lang="en-US" sz="1800">
              <a:latin typeface="Microsoft JhengHei UI"/>
              <a:ea typeface="Microsoft JhengHei UI"/>
            </a:endParaRPr>
          </a:p>
          <a:p>
            <a:pPr>
              <a:buNone/>
            </a:pPr>
            <a:r>
              <a:rPr lang="en-IN" sz="1800">
                <a:latin typeface="Microsoft JhengHei UI"/>
                <a:ea typeface="Microsoft JhengHei UI"/>
              </a:rPr>
              <a:t>P</a:t>
            </a:r>
            <a:r>
              <a:rPr lang="en-IN" sz="1800" baseline="-25000">
                <a:latin typeface="Microsoft JhengHei UI"/>
                <a:ea typeface="Microsoft JhengHei UI"/>
              </a:rPr>
              <a:t>out = </a:t>
            </a:r>
            <a:r>
              <a:rPr lang="en-IN" sz="1800">
                <a:latin typeface="Microsoft JhengHei UI"/>
                <a:ea typeface="Microsoft JhengHei UI"/>
              </a:rPr>
              <a:t>36.44dBm = 4415.70 </a:t>
            </a:r>
            <a:r>
              <a:rPr lang="en-IN" sz="1800" err="1">
                <a:latin typeface="Microsoft JhengHei UI"/>
                <a:ea typeface="Microsoft JhengHei UI"/>
              </a:rPr>
              <a:t>mW</a:t>
            </a:r>
            <a:r>
              <a:rPr lang="en-US" sz="1800">
                <a:latin typeface="Microsoft JhengHei UI"/>
                <a:ea typeface="Microsoft JhengHei UI"/>
              </a:rPr>
              <a:t> </a:t>
            </a:r>
          </a:p>
          <a:p>
            <a:pPr>
              <a:buNone/>
            </a:pPr>
            <a:r>
              <a:rPr lang="en-IN" sz="1800" err="1">
                <a:latin typeface="Microsoft JhengHei UI"/>
                <a:ea typeface="Microsoft JhengHei UI"/>
              </a:rPr>
              <a:t>P</a:t>
            </a:r>
            <a:r>
              <a:rPr lang="en-IN" sz="1800" baseline="-25000" err="1">
                <a:latin typeface="Microsoft JhengHei UI"/>
                <a:ea typeface="Microsoft JhengHei UI"/>
              </a:rPr>
              <a:t>dc</a:t>
            </a:r>
            <a:r>
              <a:rPr lang="en-IN" sz="1800" baseline="-25000">
                <a:latin typeface="Microsoft JhengHei UI"/>
                <a:ea typeface="Microsoft JhengHei UI"/>
              </a:rPr>
              <a:t>   = </a:t>
            </a:r>
            <a:r>
              <a:rPr lang="en-IN" sz="1800">
                <a:latin typeface="Microsoft JhengHei UI"/>
                <a:ea typeface="Microsoft JhengHei UI"/>
              </a:rPr>
              <a:t>(5*65)+(6*210)+(24*240) = 7345</a:t>
            </a:r>
            <a:r>
              <a:rPr lang="en-US" sz="1800">
                <a:latin typeface="Microsoft JhengHei UI"/>
                <a:ea typeface="Microsoft JhengHei UI"/>
              </a:rPr>
              <a:t> </a:t>
            </a:r>
            <a:r>
              <a:rPr lang="en-US" sz="1800" err="1">
                <a:latin typeface="Microsoft JhengHei UI"/>
                <a:ea typeface="Microsoft JhengHei UI"/>
              </a:rPr>
              <a:t>mW</a:t>
            </a:r>
            <a:endParaRPr lang="en-US" sz="1800">
              <a:latin typeface="Microsoft JhengHei UI"/>
              <a:ea typeface="Microsoft JhengHei UI"/>
            </a:endParaRPr>
          </a:p>
          <a:p>
            <a:pPr marL="0" indent="0">
              <a:buNone/>
            </a:pPr>
            <a:r>
              <a:rPr lang="en-IN" sz="1800" b="1" err="1">
                <a:latin typeface="Microsoft JhengHei UI"/>
                <a:ea typeface="Microsoft JhengHei UI"/>
              </a:rPr>
              <a:t>PAE</a:t>
            </a:r>
            <a:r>
              <a:rPr lang="en-IN" sz="1800" b="1" baseline="-25000" err="1">
                <a:latin typeface="Microsoft JhengHei UI"/>
                <a:ea typeface="Microsoft JhengHei UI"/>
              </a:rPr>
              <a:t>total</a:t>
            </a:r>
            <a:r>
              <a:rPr lang="en-IN" sz="1800" b="1">
                <a:latin typeface="Microsoft JhengHei UI"/>
                <a:ea typeface="Microsoft JhengHei UI"/>
              </a:rPr>
              <a:t> = (P</a:t>
            </a:r>
            <a:r>
              <a:rPr lang="en-IN" sz="1800" b="1" baseline="-25000">
                <a:latin typeface="Microsoft JhengHei UI"/>
                <a:ea typeface="Microsoft JhengHei UI"/>
              </a:rPr>
              <a:t>out </a:t>
            </a:r>
            <a:r>
              <a:rPr lang="en-IN" sz="1800" b="1">
                <a:latin typeface="Microsoft JhengHei UI"/>
                <a:ea typeface="Microsoft JhengHei UI"/>
              </a:rPr>
              <a:t>- P</a:t>
            </a:r>
            <a:r>
              <a:rPr lang="en-IN" sz="1800" b="1" baseline="-25000">
                <a:latin typeface="Microsoft JhengHei UI"/>
                <a:ea typeface="Microsoft JhengHei UI"/>
              </a:rPr>
              <a:t>in</a:t>
            </a:r>
            <a:r>
              <a:rPr lang="en-IN" sz="1800" b="1">
                <a:latin typeface="Microsoft JhengHei UI"/>
                <a:ea typeface="Microsoft JhengHei UI"/>
              </a:rPr>
              <a:t>)*100/ </a:t>
            </a:r>
            <a:r>
              <a:rPr lang="en-IN" sz="1800" b="1" err="1">
                <a:latin typeface="Microsoft JhengHei UI"/>
                <a:ea typeface="Microsoft JhengHei UI"/>
              </a:rPr>
              <a:t>P</a:t>
            </a:r>
            <a:r>
              <a:rPr lang="en-IN" sz="1800" b="1" baseline="-25000" err="1">
                <a:latin typeface="Microsoft JhengHei UI"/>
                <a:ea typeface="Microsoft JhengHei UI"/>
              </a:rPr>
              <a:t>dc</a:t>
            </a:r>
            <a:r>
              <a:rPr lang="en-IN" sz="1800" b="1" baseline="-25000">
                <a:latin typeface="Microsoft JhengHei UI"/>
                <a:ea typeface="Microsoft JhengHei UI"/>
              </a:rPr>
              <a:t>   </a:t>
            </a:r>
            <a:r>
              <a:rPr lang="en-IN" sz="1800" b="1">
                <a:latin typeface="Microsoft JhengHei UI"/>
                <a:ea typeface="Microsoft JhengHei UI"/>
              </a:rPr>
              <a:t>= </a:t>
            </a:r>
            <a:r>
              <a:rPr lang="en-IN" sz="1800" b="1" u="sng">
                <a:latin typeface="Microsoft JhengHei UI"/>
                <a:ea typeface="Microsoft JhengHei UI"/>
              </a:rPr>
              <a:t>60.11%</a:t>
            </a:r>
            <a:r>
              <a:rPr lang="en-US" sz="1800" b="1">
                <a:latin typeface="Microsoft JhengHei UI"/>
                <a:ea typeface="Microsoft JhengHei UI"/>
              </a:rPr>
              <a:t> </a:t>
            </a:r>
          </a:p>
          <a:p>
            <a:pPr>
              <a:buNone/>
            </a:pPr>
            <a:endParaRPr lang="en-IN" sz="1800">
              <a:latin typeface="Microsoft JhengHei UI"/>
              <a:ea typeface="Microsoft JhengHei UI"/>
            </a:endParaRPr>
          </a:p>
          <a:p>
            <a:pPr>
              <a:buNone/>
            </a:pPr>
            <a:r>
              <a:rPr lang="en-IN" sz="1800">
                <a:latin typeface="Microsoft JhengHei UI"/>
                <a:ea typeface="Microsoft JhengHei UI"/>
              </a:rPr>
              <a:t>P</a:t>
            </a:r>
            <a:r>
              <a:rPr lang="en-IN" sz="1800" baseline="-25000">
                <a:latin typeface="Microsoft JhengHei UI"/>
                <a:ea typeface="Microsoft JhengHei UI"/>
              </a:rPr>
              <a:t>t </a:t>
            </a:r>
            <a:r>
              <a:rPr lang="en-IN" sz="1800">
                <a:latin typeface="Microsoft JhengHei UI"/>
                <a:ea typeface="Microsoft JhengHei UI"/>
              </a:rPr>
              <a:t> = 36.44 </a:t>
            </a:r>
            <a:r>
              <a:rPr lang="en-IN" sz="1800" err="1">
                <a:latin typeface="Microsoft JhengHei UI"/>
                <a:ea typeface="Microsoft JhengHei UI"/>
              </a:rPr>
              <a:t>dBmW</a:t>
            </a:r>
            <a:r>
              <a:rPr lang="en-US" sz="1800">
                <a:latin typeface="Microsoft JhengHei UI"/>
                <a:ea typeface="Microsoft JhengHei UI"/>
              </a:rPr>
              <a:t> = 6.44 </a:t>
            </a:r>
            <a:r>
              <a:rPr lang="en-US" sz="1800" err="1">
                <a:latin typeface="Microsoft JhengHei UI"/>
                <a:ea typeface="Microsoft JhengHei UI"/>
              </a:rPr>
              <a:t>dBW</a:t>
            </a:r>
            <a:r>
              <a:rPr lang="en-US" sz="1800">
                <a:latin typeface="Microsoft JhengHei UI"/>
                <a:ea typeface="Microsoft JhengHei UI"/>
              </a:rPr>
              <a:t> = 4.405W</a:t>
            </a:r>
            <a:endParaRPr lang="en-US" sz="1800"/>
          </a:p>
          <a:p>
            <a:pPr marL="0" indent="0">
              <a:buNone/>
            </a:pPr>
            <a:r>
              <a:rPr lang="en-IN" sz="1800">
                <a:latin typeface="Microsoft JhengHei UI"/>
                <a:ea typeface="Microsoft JhengHei UI"/>
              </a:rPr>
              <a:t>G</a:t>
            </a:r>
            <a:r>
              <a:rPr lang="en-IN" sz="1800" baseline="-25000">
                <a:latin typeface="Microsoft JhengHei UI"/>
                <a:ea typeface="Microsoft JhengHei UI"/>
              </a:rPr>
              <a:t>t </a:t>
            </a:r>
            <a:r>
              <a:rPr lang="en-IN" sz="1800">
                <a:latin typeface="Microsoft JhengHei UI"/>
                <a:ea typeface="Microsoft JhengHei UI"/>
              </a:rPr>
              <a:t> =  G</a:t>
            </a:r>
            <a:r>
              <a:rPr lang="en-IN" sz="1800" baseline="-25000">
                <a:latin typeface="Microsoft JhengHei UI"/>
                <a:ea typeface="Microsoft JhengHei UI"/>
              </a:rPr>
              <a:t>r  </a:t>
            </a:r>
            <a:r>
              <a:rPr lang="en-IN" sz="1800">
                <a:latin typeface="Microsoft JhengHei UI"/>
                <a:ea typeface="Microsoft JhengHei UI"/>
              </a:rPr>
              <a:t> = 20 dB</a:t>
            </a:r>
            <a:r>
              <a:rPr lang="en-US" sz="1800">
                <a:latin typeface="Microsoft JhengHei UI"/>
                <a:ea typeface="Microsoft JhengHei UI"/>
              </a:rPr>
              <a:t> = 100</a:t>
            </a:r>
          </a:p>
          <a:p>
            <a:pPr marL="0" indent="0">
              <a:buNone/>
            </a:pPr>
            <a:r>
              <a:rPr lang="en-IN" sz="1800" b="1">
                <a:latin typeface="Microsoft JhengHei UI"/>
                <a:ea typeface="Microsoft JhengHei UI"/>
              </a:rPr>
              <a:t>EIRP = P</a:t>
            </a:r>
            <a:r>
              <a:rPr lang="en-IN" sz="1800" b="1" baseline="-25000">
                <a:latin typeface="Microsoft JhengHei UI"/>
                <a:ea typeface="Microsoft JhengHei UI"/>
              </a:rPr>
              <a:t>t </a:t>
            </a:r>
            <a:r>
              <a:rPr lang="en-IN" sz="1800" b="1">
                <a:latin typeface="Microsoft JhengHei UI"/>
                <a:ea typeface="Microsoft JhengHei UI"/>
              </a:rPr>
              <a:t> + G</a:t>
            </a:r>
            <a:r>
              <a:rPr lang="en-IN" sz="1800" b="1" baseline="-25000">
                <a:latin typeface="Microsoft JhengHei UI"/>
                <a:ea typeface="Microsoft JhengHei UI"/>
              </a:rPr>
              <a:t>t </a:t>
            </a:r>
            <a:r>
              <a:rPr lang="en-IN" sz="1800" b="1">
                <a:latin typeface="Microsoft JhengHei UI"/>
                <a:ea typeface="Microsoft JhengHei UI"/>
              </a:rPr>
              <a:t>= 56.44 dBm = </a:t>
            </a:r>
            <a:r>
              <a:rPr lang="en-IN" sz="1800" b="1" u="sng">
                <a:latin typeface="Microsoft JhengHei UI"/>
                <a:ea typeface="Microsoft JhengHei UI"/>
              </a:rPr>
              <a:t>26.44 dB</a:t>
            </a:r>
            <a:r>
              <a:rPr lang="en-IN" sz="1800" b="1">
                <a:latin typeface="Microsoft JhengHei UI"/>
                <a:ea typeface="Microsoft JhengHei UI"/>
              </a:rPr>
              <a:t> = </a:t>
            </a:r>
            <a:r>
              <a:rPr lang="en-IN" sz="1800" b="1" u="sng">
                <a:latin typeface="Microsoft JhengHei UI"/>
                <a:ea typeface="Microsoft JhengHei UI"/>
              </a:rPr>
              <a:t>440.55W</a:t>
            </a:r>
          </a:p>
          <a:p>
            <a:pPr>
              <a:buNone/>
            </a:pPr>
            <a:endParaRPr lang="en-IN" sz="1800">
              <a:latin typeface="Microsoft JhengHei UI"/>
              <a:ea typeface="Microsoft JhengHei UI"/>
            </a:endParaRPr>
          </a:p>
          <a:p>
            <a:pPr>
              <a:buNone/>
            </a:pPr>
            <a:r>
              <a:rPr lang="en-IN" sz="1800">
                <a:latin typeface="Microsoft JhengHei UI"/>
                <a:ea typeface="Microsoft JhengHei UI"/>
              </a:rPr>
              <a:t>f = 15 GHz  λ = c/f = 0.02 </a:t>
            </a:r>
            <a:endParaRPr lang="en-IN" sz="1800"/>
          </a:p>
          <a:p>
            <a:pPr>
              <a:buNone/>
            </a:pPr>
            <a:r>
              <a:rPr lang="en-IN" sz="1800" err="1">
                <a:latin typeface="Microsoft JhengHei UI"/>
                <a:ea typeface="Microsoft JhengHei UI"/>
              </a:rPr>
              <a:t>P</a:t>
            </a:r>
            <a:r>
              <a:rPr lang="en-IN" sz="1800" baseline="-25000" err="1">
                <a:latin typeface="Microsoft JhengHei UI"/>
                <a:ea typeface="Microsoft JhengHei UI"/>
              </a:rPr>
              <a:t>r</a:t>
            </a:r>
            <a:r>
              <a:rPr lang="en-IN" sz="1800" baseline="-25000">
                <a:latin typeface="Microsoft JhengHei UI"/>
                <a:ea typeface="Microsoft JhengHei UI"/>
              </a:rPr>
              <a:t> </a:t>
            </a:r>
            <a:r>
              <a:rPr lang="en-IN" sz="1800">
                <a:latin typeface="Microsoft JhengHei UI"/>
                <a:ea typeface="Microsoft JhengHei UI"/>
              </a:rPr>
              <a:t> = -39.5 </a:t>
            </a:r>
            <a:r>
              <a:rPr lang="en-IN" sz="1800" err="1">
                <a:latin typeface="Microsoft JhengHei UI"/>
                <a:ea typeface="Microsoft JhengHei UI"/>
              </a:rPr>
              <a:t>dBmW</a:t>
            </a:r>
            <a:r>
              <a:rPr lang="en-IN" sz="1800">
                <a:latin typeface="Microsoft JhengHei UI"/>
                <a:ea typeface="Microsoft JhengHei UI"/>
              </a:rPr>
              <a:t> = -69.5 </a:t>
            </a:r>
            <a:r>
              <a:rPr lang="en-IN" sz="1800" err="1">
                <a:latin typeface="Microsoft JhengHei UI"/>
                <a:ea typeface="Microsoft JhengHei UI"/>
              </a:rPr>
              <a:t>dBW</a:t>
            </a:r>
            <a:r>
              <a:rPr lang="en-IN" sz="1800">
                <a:latin typeface="Microsoft JhengHei UI"/>
                <a:ea typeface="Microsoft JhengHei UI"/>
              </a:rPr>
              <a:t>= 112.2 </a:t>
            </a:r>
            <a:r>
              <a:rPr lang="en-IN" sz="1800" err="1">
                <a:latin typeface="Microsoft JhengHei UI"/>
                <a:ea typeface="Microsoft JhengHei UI"/>
              </a:rPr>
              <a:t>nW</a:t>
            </a:r>
            <a:r>
              <a:rPr lang="en-IN" sz="1800">
                <a:latin typeface="Microsoft JhengHei UI"/>
                <a:ea typeface="Microsoft JhengHei UI"/>
              </a:rPr>
              <a:t> </a:t>
            </a:r>
            <a:endParaRPr lang="en-IN" sz="1800"/>
          </a:p>
          <a:p>
            <a:pPr>
              <a:buNone/>
            </a:pPr>
            <a:r>
              <a:rPr lang="en-IN" sz="1800" b="1">
                <a:latin typeface="Microsoft JhengHei UI"/>
                <a:ea typeface="Microsoft JhengHei UI"/>
              </a:rPr>
              <a:t>R = √( P</a:t>
            </a:r>
            <a:r>
              <a:rPr lang="en-IN" sz="1800" b="1" baseline="-25000">
                <a:latin typeface="Microsoft JhengHei UI"/>
                <a:ea typeface="Microsoft JhengHei UI"/>
              </a:rPr>
              <a:t>t </a:t>
            </a:r>
            <a:r>
              <a:rPr lang="en-IN" sz="1800" b="1">
                <a:latin typeface="Microsoft JhengHei UI"/>
                <a:ea typeface="Microsoft JhengHei UI"/>
              </a:rPr>
              <a:t>*G</a:t>
            </a:r>
            <a:r>
              <a:rPr lang="en-IN" sz="1800" b="1" baseline="-25000">
                <a:latin typeface="Microsoft JhengHei UI"/>
                <a:ea typeface="Microsoft JhengHei UI"/>
              </a:rPr>
              <a:t>t</a:t>
            </a:r>
            <a:r>
              <a:rPr lang="en-IN" sz="1800" b="1">
                <a:latin typeface="Microsoft JhengHei UI"/>
                <a:ea typeface="Microsoft JhengHei UI"/>
              </a:rPr>
              <a:t>* G</a:t>
            </a:r>
            <a:r>
              <a:rPr lang="en-IN" sz="1800" b="1" baseline="-25000">
                <a:latin typeface="Microsoft JhengHei UI"/>
                <a:ea typeface="Microsoft JhengHei UI"/>
              </a:rPr>
              <a:t>t</a:t>
            </a:r>
            <a:r>
              <a:rPr lang="en-IN" sz="1800" b="1">
                <a:latin typeface="Microsoft JhengHei UI"/>
                <a:ea typeface="Microsoft JhengHei UI"/>
              </a:rPr>
              <a:t>* λ</a:t>
            </a:r>
            <a:r>
              <a:rPr lang="en-IN" sz="1800" b="1" baseline="30000">
                <a:latin typeface="Microsoft JhengHei UI"/>
                <a:ea typeface="Microsoft JhengHei UI"/>
              </a:rPr>
              <a:t>2</a:t>
            </a:r>
            <a:r>
              <a:rPr lang="en-IN" sz="1800" b="1" baseline="-25000">
                <a:latin typeface="Microsoft JhengHei UI"/>
                <a:ea typeface="Microsoft JhengHei UI"/>
              </a:rPr>
              <a:t> </a:t>
            </a:r>
            <a:r>
              <a:rPr lang="en-IN" sz="1800" b="1">
                <a:latin typeface="Microsoft JhengHei UI"/>
                <a:ea typeface="Microsoft JhengHei UI"/>
              </a:rPr>
              <a:t>)/( </a:t>
            </a:r>
            <a:r>
              <a:rPr lang="en-IN" sz="1800" b="1" err="1">
                <a:latin typeface="Microsoft JhengHei UI"/>
                <a:ea typeface="Microsoft JhengHei UI"/>
              </a:rPr>
              <a:t>P</a:t>
            </a:r>
            <a:r>
              <a:rPr lang="en-IN" sz="1800" b="1" baseline="-25000" err="1">
                <a:latin typeface="Microsoft JhengHei UI"/>
                <a:ea typeface="Microsoft JhengHei UI"/>
              </a:rPr>
              <a:t>r</a:t>
            </a:r>
            <a:r>
              <a:rPr lang="en-IN" sz="1800" b="1" baseline="-25000">
                <a:latin typeface="Microsoft JhengHei UI"/>
                <a:ea typeface="Microsoft JhengHei UI"/>
              </a:rPr>
              <a:t> </a:t>
            </a:r>
            <a:r>
              <a:rPr lang="en-IN" sz="1800" b="1">
                <a:latin typeface="Microsoft JhengHei UI"/>
                <a:ea typeface="Microsoft JhengHei UI"/>
              </a:rPr>
              <a:t> *(4*π)</a:t>
            </a:r>
            <a:r>
              <a:rPr lang="en-IN" sz="1800" b="1" baseline="30000">
                <a:latin typeface="Microsoft JhengHei UI"/>
                <a:ea typeface="Microsoft JhengHei UI"/>
              </a:rPr>
              <a:t>2</a:t>
            </a:r>
            <a:r>
              <a:rPr lang="en-IN" sz="1800" b="1">
                <a:latin typeface="Microsoft JhengHei UI"/>
                <a:ea typeface="Microsoft JhengHei UI"/>
              </a:rPr>
              <a:t>)   = </a:t>
            </a:r>
            <a:r>
              <a:rPr lang="en-IN" sz="1800" b="1" u="sng">
                <a:latin typeface="Microsoft JhengHei UI"/>
                <a:ea typeface="Microsoft JhengHei UI"/>
              </a:rPr>
              <a:t>999.59 m</a:t>
            </a:r>
          </a:p>
          <a:p>
            <a:pPr marL="0" indent="0">
              <a:buNone/>
            </a:pPr>
            <a:endParaRPr lang="en-IN" sz="2800"/>
          </a:p>
        </p:txBody>
      </p:sp>
    </p:spTree>
    <p:extLst>
      <p:ext uri="{BB962C8B-B14F-4D97-AF65-F5344CB8AC3E}">
        <p14:creationId xmlns:p14="http://schemas.microsoft.com/office/powerpoint/2010/main" val="3794805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759CA-CBC6-4484-BBA3-B6F478D34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2507" y="532254"/>
            <a:ext cx="3910640" cy="52966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>
                <a:latin typeface="Microsoft JhengHei UI"/>
                <a:ea typeface="Microsoft JhengHei UI"/>
              </a:rPr>
              <a:t>LNA - QPL9547</a:t>
            </a:r>
            <a:br>
              <a:rPr lang="en-US" sz="4000">
                <a:latin typeface="Microsoft JhengHei UI"/>
                <a:ea typeface="Microsoft JhengHei UI"/>
              </a:rPr>
            </a:br>
            <a:endParaRPr lang="en-US" sz="4000"/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86749962-0B88-47E7-87F7-E30584AB4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91" y="3289899"/>
            <a:ext cx="3197344" cy="2190390"/>
          </a:xfrm>
          <a:prstGeom prst="rect">
            <a:avLst/>
          </a:prstGeom>
        </p:spPr>
      </p:pic>
      <p:pic>
        <p:nvPicPr>
          <p:cNvPr id="7" name="Picture 7" descr="Icon&#10;&#10;Description automatically generated">
            <a:extLst>
              <a:ext uri="{FF2B5EF4-FFF2-40B4-BE49-F238E27FC236}">
                <a16:creationId xmlns:a16="http://schemas.microsoft.com/office/drawing/2014/main" id="{0CD7169A-F9BE-4313-A155-0D69F120D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850" y="2185179"/>
            <a:ext cx="3184224" cy="776736"/>
          </a:xfrm>
          <a:prstGeom prst="rect">
            <a:avLst/>
          </a:prstGeom>
        </p:spPr>
      </p:pic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8A380978-F2BB-4529-9C74-B8F3B6EBF9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603936"/>
              </p:ext>
            </p:extLst>
          </p:nvPr>
        </p:nvGraphicFramePr>
        <p:xfrm>
          <a:off x="5650301" y="1955320"/>
          <a:ext cx="5646272" cy="4540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0619">
                  <a:extLst>
                    <a:ext uri="{9D8B030D-6E8A-4147-A177-3AD203B41FA5}">
                      <a16:colId xmlns:a16="http://schemas.microsoft.com/office/drawing/2014/main" val="1840946926"/>
                    </a:ext>
                  </a:extLst>
                </a:gridCol>
                <a:gridCol w="2185653">
                  <a:extLst>
                    <a:ext uri="{9D8B030D-6E8A-4147-A177-3AD203B41FA5}">
                      <a16:colId xmlns:a16="http://schemas.microsoft.com/office/drawing/2014/main" val="1717016274"/>
                    </a:ext>
                  </a:extLst>
                </a:gridCol>
              </a:tblGrid>
              <a:tr h="567531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Parameters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Values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009219"/>
                  </a:ext>
                </a:extLst>
              </a:tr>
              <a:tr h="567531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Frequency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0.1-6 GHz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66064593"/>
                  </a:ext>
                </a:extLst>
              </a:tr>
              <a:tr h="567531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Gain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19.5 dB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73106652"/>
                  </a:ext>
                </a:extLst>
              </a:tr>
              <a:tr h="567531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OIP3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39 dBm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7270784"/>
                  </a:ext>
                </a:extLst>
              </a:tr>
              <a:tr h="567531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P1dB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22.7 dBm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41522498"/>
                  </a:ext>
                </a:extLst>
              </a:tr>
              <a:tr h="567531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Noise Figure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0.3 dB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39405358"/>
                  </a:ext>
                </a:extLst>
              </a:tr>
              <a:tr h="567531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Current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65 mA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18775065"/>
                  </a:ext>
                </a:extLst>
              </a:tr>
              <a:tr h="567531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Supply Voltage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5 V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75048618"/>
                  </a:ext>
                </a:extLst>
              </a:tr>
            </a:tbl>
          </a:graphicData>
        </a:graphic>
      </p:graphicFrame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BF735A1-1424-4D93-99DA-5AA52A7E2AFA}"/>
              </a:ext>
            </a:extLst>
          </p:cNvPr>
          <p:cNvSpPr/>
          <p:nvPr/>
        </p:nvSpPr>
        <p:spPr>
          <a:xfrm>
            <a:off x="5883214" y="2569233"/>
            <a:ext cx="5190226" cy="43132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zh-tw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C7A4563-32F6-45E6-AFCC-53007919BA87}"/>
              </a:ext>
            </a:extLst>
          </p:cNvPr>
          <p:cNvSpPr/>
          <p:nvPr/>
        </p:nvSpPr>
        <p:spPr>
          <a:xfrm>
            <a:off x="5883215" y="4883986"/>
            <a:ext cx="5190226" cy="43132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zh-tw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582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B9A7A-3BE5-4E2D-A618-4A9A94CD1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941" y="215952"/>
            <a:ext cx="4255697" cy="730948"/>
          </a:xfrm>
        </p:spPr>
        <p:txBody>
          <a:bodyPr>
            <a:normAutofit/>
          </a:bodyPr>
          <a:lstStyle/>
          <a:p>
            <a:r>
              <a:rPr lang="en-US" sz="2800">
                <a:latin typeface="Microsoft JhengHei UI"/>
                <a:ea typeface="Microsoft JhengHei UI"/>
              </a:rPr>
              <a:t>Mixer - MAMX-011067</a:t>
            </a:r>
            <a:endParaRPr lang="en-US" sz="2800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43D9688A-EE6E-46C2-9CD8-537D547D3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137" y="4663721"/>
            <a:ext cx="2470029" cy="210255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B354D7E-28A6-47D5-A296-78E3C77558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906355"/>
              </p:ext>
            </p:extLst>
          </p:nvPr>
        </p:nvGraphicFramePr>
        <p:xfrm>
          <a:off x="891396" y="1178943"/>
          <a:ext cx="4649774" cy="3289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800">
                  <a:extLst>
                    <a:ext uri="{9D8B030D-6E8A-4147-A177-3AD203B41FA5}">
                      <a16:colId xmlns:a16="http://schemas.microsoft.com/office/drawing/2014/main" val="424732906"/>
                    </a:ext>
                  </a:extLst>
                </a:gridCol>
                <a:gridCol w="600509">
                  <a:extLst>
                    <a:ext uri="{9D8B030D-6E8A-4147-A177-3AD203B41FA5}">
                      <a16:colId xmlns:a16="http://schemas.microsoft.com/office/drawing/2014/main" val="3123872302"/>
                    </a:ext>
                  </a:extLst>
                </a:gridCol>
                <a:gridCol w="613155">
                  <a:extLst>
                    <a:ext uri="{9D8B030D-6E8A-4147-A177-3AD203B41FA5}">
                      <a16:colId xmlns:a16="http://schemas.microsoft.com/office/drawing/2014/main" val="689262955"/>
                    </a:ext>
                  </a:extLst>
                </a:gridCol>
                <a:gridCol w="613155">
                  <a:extLst>
                    <a:ext uri="{9D8B030D-6E8A-4147-A177-3AD203B41FA5}">
                      <a16:colId xmlns:a16="http://schemas.microsoft.com/office/drawing/2014/main" val="509743823"/>
                    </a:ext>
                  </a:extLst>
                </a:gridCol>
                <a:gridCol w="613155">
                  <a:extLst>
                    <a:ext uri="{9D8B030D-6E8A-4147-A177-3AD203B41FA5}">
                      <a16:colId xmlns:a16="http://schemas.microsoft.com/office/drawing/2014/main" val="2168147922"/>
                    </a:ext>
                  </a:extLst>
                </a:gridCol>
              </a:tblGrid>
              <a:tr h="389708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effectLst/>
                        </a:rPr>
                        <a:t>Parameter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Units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Min.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Typ.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Max.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90884327"/>
                  </a:ext>
                </a:extLst>
              </a:tr>
              <a:tr h="389708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LO and RF Frequency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GHz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20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68482627"/>
                  </a:ext>
                </a:extLst>
              </a:tr>
              <a:tr h="389708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IF Frequency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GHz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61113678"/>
                  </a:ext>
                </a:extLst>
              </a:tr>
              <a:tr h="389708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LO Power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dBm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15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954702"/>
                  </a:ext>
                </a:extLst>
              </a:tr>
              <a:tr h="389708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Conversion Loss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dB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34704806"/>
                  </a:ext>
                </a:extLst>
              </a:tr>
              <a:tr h="389708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Input P1dB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dBm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62364768"/>
                  </a:ext>
                </a:extLst>
              </a:tr>
              <a:tr h="389708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Input IP3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dBm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18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82834782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CD9B3A4-460A-4A63-8A37-CCD585198BA8}"/>
              </a:ext>
            </a:extLst>
          </p:cNvPr>
          <p:cNvSpPr/>
          <p:nvPr/>
        </p:nvSpPr>
        <p:spPr>
          <a:xfrm>
            <a:off x="1038045" y="1922253"/>
            <a:ext cx="4456981" cy="589471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791DB6DC-B728-4D0A-B424-2BE5E85C5F03}"/>
              </a:ext>
            </a:extLst>
          </p:cNvPr>
          <p:cNvSpPr/>
          <p:nvPr/>
        </p:nvSpPr>
        <p:spPr>
          <a:xfrm>
            <a:off x="1038044" y="2511724"/>
            <a:ext cx="4413849" cy="388188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Logo&#10;&#10;Description automatically generated">
            <a:extLst>
              <a:ext uri="{FF2B5EF4-FFF2-40B4-BE49-F238E27FC236}">
                <a16:creationId xmlns:a16="http://schemas.microsoft.com/office/drawing/2014/main" id="{B8E5A13B-74B7-4313-B67D-1C5B01751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90" y="4739045"/>
            <a:ext cx="2444691" cy="60043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830E0D2-CB2B-4644-8512-4DE1A85D8639}"/>
              </a:ext>
            </a:extLst>
          </p:cNvPr>
          <p:cNvSpPr>
            <a:spLocks noGrp="1"/>
          </p:cNvSpPr>
          <p:nvPr/>
        </p:nvSpPr>
        <p:spPr>
          <a:xfrm>
            <a:off x="7438696" y="359726"/>
            <a:ext cx="4643887" cy="5871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sz="2800">
                <a:latin typeface="Microsoft JhengHei UI"/>
                <a:ea typeface="Microsoft JhengHei UI"/>
              </a:rPr>
              <a:t>Local oscillator - VTO-13500-22M</a:t>
            </a:r>
            <a:endParaRPr lang="en-US" sz="2800"/>
          </a:p>
        </p:txBody>
      </p:sp>
      <p:pic>
        <p:nvPicPr>
          <p:cNvPr id="4" name="Picture 5" descr="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5F95F73-9509-4D30-92ED-FE74C17EF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2211" y="1143912"/>
            <a:ext cx="5086710" cy="330497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BEDCE45-B74A-4D2B-9BB1-A3C62E78F536}"/>
              </a:ext>
            </a:extLst>
          </p:cNvPr>
          <p:cNvSpPr/>
          <p:nvPr/>
        </p:nvSpPr>
        <p:spPr>
          <a:xfrm>
            <a:off x="6616459" y="1591574"/>
            <a:ext cx="4543247" cy="43132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zh-tw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2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246C8BB7-B30B-476A-B108-A2FCD73DC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2211" y="4652746"/>
            <a:ext cx="2470031" cy="686770"/>
          </a:xfrm>
          <a:prstGeom prst="rect">
            <a:avLst/>
          </a:prstGeom>
        </p:spPr>
      </p:pic>
      <p:pic>
        <p:nvPicPr>
          <p:cNvPr id="13" name="Picture 13" descr="A circuit board&#10;&#10;Description automatically generated">
            <a:extLst>
              <a:ext uri="{FF2B5EF4-FFF2-40B4-BE49-F238E27FC236}">
                <a16:creationId xmlns:a16="http://schemas.microsoft.com/office/drawing/2014/main" id="{ABB85B67-910C-416B-A365-AD87FC876E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8248" y="4572106"/>
            <a:ext cx="2570672" cy="219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46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84A43D-1C26-4C73-8746-9D2586B7B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/>
              <a:t>System block diagram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7A04D739-05AA-419D-81E0-531DD1986BD4}"/>
              </a:ext>
            </a:extLst>
          </p:cNvPr>
          <p:cNvSpPr/>
          <p:nvPr/>
        </p:nvSpPr>
        <p:spPr>
          <a:xfrm>
            <a:off x="717487" y="1810151"/>
            <a:ext cx="5651839" cy="474455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rgbClr val="FF0000"/>
            </a:solidFill>
            <a:prstDash val="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B82B6309-E85F-4182-B615-2E2A3397E52B}"/>
              </a:ext>
            </a:extLst>
          </p:cNvPr>
          <p:cNvSpPr/>
          <p:nvPr/>
        </p:nvSpPr>
        <p:spPr>
          <a:xfrm>
            <a:off x="4184964" y="2075665"/>
            <a:ext cx="1688471" cy="9448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Vehicle</a:t>
            </a:r>
          </a:p>
        </p:txBody>
      </p:sp>
      <p:sp>
        <p:nvSpPr>
          <p:cNvPr id="10" name="箭號: 左-右雙向 9">
            <a:extLst>
              <a:ext uri="{FF2B5EF4-FFF2-40B4-BE49-F238E27FC236}">
                <a16:creationId xmlns:a16="http://schemas.microsoft.com/office/drawing/2014/main" id="{407148FF-6358-4631-9289-0EBC2F716A2C}"/>
              </a:ext>
            </a:extLst>
          </p:cNvPr>
          <p:cNvSpPr/>
          <p:nvPr/>
        </p:nvSpPr>
        <p:spPr>
          <a:xfrm>
            <a:off x="3322622" y="2525916"/>
            <a:ext cx="862342" cy="139881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E00A6684-5834-407E-A8C0-127D537F71AD}"/>
              </a:ext>
            </a:extLst>
          </p:cNvPr>
          <p:cNvSpPr/>
          <p:nvPr/>
        </p:nvSpPr>
        <p:spPr>
          <a:xfrm>
            <a:off x="1213164" y="2075665"/>
            <a:ext cx="2109458" cy="944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Radar Control System</a:t>
            </a:r>
          </a:p>
        </p:txBody>
      </p:sp>
      <p:sp>
        <p:nvSpPr>
          <p:cNvPr id="12" name="箭號: 上-下雙向 11">
            <a:extLst>
              <a:ext uri="{FF2B5EF4-FFF2-40B4-BE49-F238E27FC236}">
                <a16:creationId xmlns:a16="http://schemas.microsoft.com/office/drawing/2014/main" id="{538EEEC7-C87A-471E-99CF-45FA4876767D}"/>
              </a:ext>
            </a:extLst>
          </p:cNvPr>
          <p:cNvSpPr/>
          <p:nvPr/>
        </p:nvSpPr>
        <p:spPr>
          <a:xfrm>
            <a:off x="2168305" y="3046043"/>
            <a:ext cx="183334" cy="548183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4C1B9C65-311A-4F8E-84C7-28CDCAA02D7E}"/>
              </a:ext>
            </a:extLst>
          </p:cNvPr>
          <p:cNvSpPr/>
          <p:nvPr/>
        </p:nvSpPr>
        <p:spPr>
          <a:xfrm>
            <a:off x="1450818" y="3594226"/>
            <a:ext cx="1593410" cy="94487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Radar Transceiver </a:t>
            </a:r>
          </a:p>
        </p:txBody>
      </p:sp>
      <p:sp>
        <p:nvSpPr>
          <p:cNvPr id="15" name="箭號: 上-下雙向 14">
            <a:extLst>
              <a:ext uri="{FF2B5EF4-FFF2-40B4-BE49-F238E27FC236}">
                <a16:creationId xmlns:a16="http://schemas.microsoft.com/office/drawing/2014/main" id="{241CFDA1-5C78-4036-8933-F3F84C3B7126}"/>
              </a:ext>
            </a:extLst>
          </p:cNvPr>
          <p:cNvSpPr/>
          <p:nvPr/>
        </p:nvSpPr>
        <p:spPr>
          <a:xfrm>
            <a:off x="2193203" y="4529376"/>
            <a:ext cx="158436" cy="676367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1D77A505-8465-4054-8C89-B58A5502E254}"/>
              </a:ext>
            </a:extLst>
          </p:cNvPr>
          <p:cNvSpPr/>
          <p:nvPr/>
        </p:nvSpPr>
        <p:spPr>
          <a:xfrm>
            <a:off x="1141413" y="5205743"/>
            <a:ext cx="2181209" cy="93515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Target Vehicle In Front</a:t>
            </a:r>
          </a:p>
        </p:txBody>
      </p:sp>
      <p:sp>
        <p:nvSpPr>
          <p:cNvPr id="14" name="矩形: 圓角 12">
            <a:extLst>
              <a:ext uri="{FF2B5EF4-FFF2-40B4-BE49-F238E27FC236}">
                <a16:creationId xmlns:a16="http://schemas.microsoft.com/office/drawing/2014/main" id="{C8A921A3-32B7-415A-AF98-BC1AAC981E41}"/>
              </a:ext>
            </a:extLst>
          </p:cNvPr>
          <p:cNvSpPr/>
          <p:nvPr/>
        </p:nvSpPr>
        <p:spPr>
          <a:xfrm>
            <a:off x="3391760" y="3838640"/>
            <a:ext cx="2010353" cy="94487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/>
              <a:t>5G communication link</a:t>
            </a:r>
          </a:p>
        </p:txBody>
      </p:sp>
      <p:sp>
        <p:nvSpPr>
          <p:cNvPr id="17" name="箭號: 左-右雙向 9">
            <a:extLst>
              <a:ext uri="{FF2B5EF4-FFF2-40B4-BE49-F238E27FC236}">
                <a16:creationId xmlns:a16="http://schemas.microsoft.com/office/drawing/2014/main" id="{3DDCAE1E-464C-45E7-9FD9-C071B2DB899F}"/>
              </a:ext>
            </a:extLst>
          </p:cNvPr>
          <p:cNvSpPr/>
          <p:nvPr/>
        </p:nvSpPr>
        <p:spPr>
          <a:xfrm rot="7320000">
            <a:off x="4098999" y="3359802"/>
            <a:ext cx="862342" cy="139881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箭號: 左-右雙向 9">
            <a:extLst>
              <a:ext uri="{FF2B5EF4-FFF2-40B4-BE49-F238E27FC236}">
                <a16:creationId xmlns:a16="http://schemas.microsoft.com/office/drawing/2014/main" id="{204A5444-37A5-4421-9679-679155042413}"/>
              </a:ext>
            </a:extLst>
          </p:cNvPr>
          <p:cNvSpPr/>
          <p:nvPr/>
        </p:nvSpPr>
        <p:spPr>
          <a:xfrm rot="7320000">
            <a:off x="3150093" y="5128217"/>
            <a:ext cx="862342" cy="139881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5" descr="Car">
            <a:extLst>
              <a:ext uri="{FF2B5EF4-FFF2-40B4-BE49-F238E27FC236}">
                <a16:creationId xmlns:a16="http://schemas.microsoft.com/office/drawing/2014/main" id="{8F49DAEC-BFE4-4D63-A78E-F91C9C53A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3998" y="3005189"/>
            <a:ext cx="914400" cy="1676400"/>
          </a:xfrm>
          <a:prstGeom prst="rect">
            <a:avLst/>
          </a:prstGeom>
        </p:spPr>
      </p:pic>
      <p:pic>
        <p:nvPicPr>
          <p:cNvPr id="6" name="Graphic 7" descr="Car">
            <a:extLst>
              <a:ext uri="{FF2B5EF4-FFF2-40B4-BE49-F238E27FC236}">
                <a16:creationId xmlns:a16="http://schemas.microsoft.com/office/drawing/2014/main" id="{A9D7F741-2CCE-4A2B-B821-21A8FC8A2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67816" y="3104933"/>
            <a:ext cx="914400" cy="1489494"/>
          </a:xfrm>
          <a:prstGeom prst="rect">
            <a:avLst/>
          </a:prstGeom>
        </p:spPr>
      </p:pic>
      <p:sp>
        <p:nvSpPr>
          <p:cNvPr id="8" name="Arc 7">
            <a:extLst>
              <a:ext uri="{FF2B5EF4-FFF2-40B4-BE49-F238E27FC236}">
                <a16:creationId xmlns:a16="http://schemas.microsoft.com/office/drawing/2014/main" id="{A2BDB4B7-0D8F-4188-B137-9CB8354A1D25}"/>
              </a:ext>
            </a:extLst>
          </p:cNvPr>
          <p:cNvSpPr/>
          <p:nvPr/>
        </p:nvSpPr>
        <p:spPr>
          <a:xfrm rot="2820000">
            <a:off x="8537811" y="3324530"/>
            <a:ext cx="1121433" cy="106392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5DCC0A68-AEC9-4A55-95EA-41B199729E93}"/>
              </a:ext>
            </a:extLst>
          </p:cNvPr>
          <p:cNvSpPr/>
          <p:nvPr/>
        </p:nvSpPr>
        <p:spPr>
          <a:xfrm rot="2280000">
            <a:off x="8192911" y="3595895"/>
            <a:ext cx="618226" cy="690112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9E8D85F9-2B71-426D-8F04-25E221C04256}"/>
              </a:ext>
            </a:extLst>
          </p:cNvPr>
          <p:cNvSpPr/>
          <p:nvPr/>
        </p:nvSpPr>
        <p:spPr>
          <a:xfrm rot="2280000">
            <a:off x="8319724" y="3522644"/>
            <a:ext cx="718867" cy="833885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D3646A33-FAEB-4666-A60F-0A31094406BD}"/>
              </a:ext>
            </a:extLst>
          </p:cNvPr>
          <p:cNvSpPr/>
          <p:nvPr/>
        </p:nvSpPr>
        <p:spPr>
          <a:xfrm rot="2280000">
            <a:off x="8438254" y="3446068"/>
            <a:ext cx="877017" cy="977658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FC912BF-C470-46F7-8C1B-CDEDAF13AB89}"/>
                  </a:ext>
                </a:extLst>
              </p14:cNvPr>
              <p14:cNvContentPartPr/>
              <p14:nvPr/>
            </p14:nvContentPartPr>
            <p14:xfrm>
              <a:off x="8012121" y="3136519"/>
              <a:ext cx="76200" cy="381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FC912BF-C470-46F7-8C1B-CDEDAF13AB8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93445" y="3119357"/>
                <a:ext cx="113179" cy="720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16BECC7-2E44-4ED6-A2F1-A29A5A2942F6}"/>
                  </a:ext>
                </a:extLst>
              </p14:cNvPr>
              <p14:cNvContentPartPr/>
              <p14:nvPr/>
            </p14:nvContentPartPr>
            <p14:xfrm>
              <a:off x="8181454" y="3050093"/>
              <a:ext cx="104775" cy="5715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16BECC7-2E44-4ED6-A2F1-A29A5A2942F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64278" y="3032562"/>
                <a:ext cx="138784" cy="918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DF3852C-8BC4-462F-BF72-C9141228FA0C}"/>
                  </a:ext>
                </a:extLst>
              </p14:cNvPr>
              <p14:cNvContentPartPr/>
              <p14:nvPr/>
            </p14:nvContentPartPr>
            <p14:xfrm>
              <a:off x="8401588" y="3006946"/>
              <a:ext cx="114300" cy="1905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DF3852C-8BC4-462F-BF72-C9141228FA0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83093" y="2054446"/>
                <a:ext cx="150920" cy="19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9AB60DE-A000-4209-8420-85C40E11FC2F}"/>
                  </a:ext>
                </a:extLst>
              </p14:cNvPr>
              <p14:cNvContentPartPr/>
              <p14:nvPr/>
            </p14:nvContentPartPr>
            <p14:xfrm>
              <a:off x="8655588" y="3023880"/>
              <a:ext cx="114300" cy="1905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9AB60DE-A000-4209-8420-85C40E11FC2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37784" y="2071380"/>
                <a:ext cx="149551" cy="19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98CE898-8FBF-4ECE-8BE8-755850BA41CE}"/>
                  </a:ext>
                </a:extLst>
              </p14:cNvPr>
              <p14:cNvContentPartPr/>
              <p14:nvPr/>
            </p14:nvContentPartPr>
            <p14:xfrm>
              <a:off x="8943454" y="3006946"/>
              <a:ext cx="133350" cy="1905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98CE898-8FBF-4ECE-8BE8-755850BA41C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925434" y="2054446"/>
                <a:ext cx="169030" cy="19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92B3FD0-E03A-42B8-A5DF-183EE053C4C3}"/>
                  </a:ext>
                </a:extLst>
              </p14:cNvPr>
              <p14:cNvContentPartPr/>
              <p14:nvPr/>
            </p14:nvContentPartPr>
            <p14:xfrm>
              <a:off x="9197455" y="3006946"/>
              <a:ext cx="95250" cy="1905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92B3FD0-E03A-42B8-A5DF-183EE053C4C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179946" y="2987896"/>
                <a:ext cx="129918" cy="567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2DAA3EA-1362-4FF5-B076-E4D63308EB1B}"/>
                  </a:ext>
                </a:extLst>
              </p14:cNvPr>
              <p14:cNvContentPartPr/>
              <p14:nvPr/>
            </p14:nvContentPartPr>
            <p14:xfrm>
              <a:off x="9417588" y="3040813"/>
              <a:ext cx="114300" cy="1905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2DAA3EA-1362-4FF5-B076-E4D63308EB1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399784" y="3021763"/>
                <a:ext cx="149551" cy="567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27C90C5-1663-4518-9953-99711F47E42A}"/>
                  </a:ext>
                </a:extLst>
              </p14:cNvPr>
              <p14:cNvContentPartPr/>
              <p14:nvPr/>
            </p14:nvContentPartPr>
            <p14:xfrm>
              <a:off x="9671587" y="3091613"/>
              <a:ext cx="104775" cy="5715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27C90C5-1663-4518-9953-99711F47E42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654240" y="3074295"/>
                <a:ext cx="139122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79F921D-4E3C-484A-AAAF-716BF9C8BCF1}"/>
                  </a:ext>
                </a:extLst>
              </p14:cNvPr>
              <p14:cNvContentPartPr/>
              <p14:nvPr/>
            </p14:nvContentPartPr>
            <p14:xfrm>
              <a:off x="9857855" y="3210146"/>
              <a:ext cx="57150" cy="5715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79F921D-4E3C-484A-AAAF-716BF9C8BCF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839300" y="3193035"/>
                <a:ext cx="93889" cy="91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18BFBB5-694B-42BB-A3EA-C92F1AB8736A}"/>
                  </a:ext>
                </a:extLst>
              </p14:cNvPr>
              <p14:cNvContentPartPr/>
              <p14:nvPr/>
            </p14:nvContentPartPr>
            <p14:xfrm>
              <a:off x="10010255" y="3328680"/>
              <a:ext cx="38100" cy="381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18BFBB5-694B-42BB-A3EA-C92F1AB8736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992778" y="3311822"/>
                <a:ext cx="72705" cy="7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B173715-3A07-4608-BE41-D1B864F90126}"/>
                  </a:ext>
                </a:extLst>
              </p14:cNvPr>
              <p14:cNvContentPartPr/>
              <p14:nvPr/>
            </p14:nvContentPartPr>
            <p14:xfrm>
              <a:off x="10111855" y="3413346"/>
              <a:ext cx="19050" cy="381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B173715-3A07-4608-BE41-D1B864F9012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097423" y="3394104"/>
                <a:ext cx="47625" cy="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EBF853C-948D-4F73-BC28-CCD12C66B5F9}"/>
                  </a:ext>
                </a:extLst>
              </p14:cNvPr>
              <p14:cNvContentPartPr/>
              <p14:nvPr/>
            </p14:nvContentPartPr>
            <p14:xfrm>
              <a:off x="7947907" y="3244012"/>
              <a:ext cx="19050" cy="104775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EBF853C-948D-4F73-BC28-CCD12C66B5F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922841" y="3226665"/>
                <a:ext cx="68680" cy="139122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D7C77CBA-14DA-4934-A03F-7B8F309DDC35}"/>
              </a:ext>
            </a:extLst>
          </p:cNvPr>
          <p:cNvSpPr txBox="1"/>
          <p:nvPr/>
        </p:nvSpPr>
        <p:spPr>
          <a:xfrm>
            <a:off x="8493983" y="2542778"/>
            <a:ext cx="180867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V2V - 5G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51E837-4FF1-4AD3-814A-251219E6336D}"/>
              </a:ext>
            </a:extLst>
          </p:cNvPr>
          <p:cNvSpPr txBox="1"/>
          <p:nvPr/>
        </p:nvSpPr>
        <p:spPr>
          <a:xfrm>
            <a:off x="8551492" y="4325570"/>
            <a:ext cx="130546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Radar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9341CE-DBA2-4B17-A2A0-34B24F3577CE}"/>
              </a:ext>
            </a:extLst>
          </p:cNvPr>
          <p:cNvSpPr txBox="1"/>
          <p:nvPr/>
        </p:nvSpPr>
        <p:spPr>
          <a:xfrm>
            <a:off x="7630443" y="4109011"/>
            <a:ext cx="103229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Host vehicle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36DF278-7FCD-4B40-ADB9-4BAEBD2A4309}"/>
              </a:ext>
            </a:extLst>
          </p:cNvPr>
          <p:cNvSpPr txBox="1"/>
          <p:nvPr/>
        </p:nvSpPr>
        <p:spPr>
          <a:xfrm>
            <a:off x="9873311" y="4267161"/>
            <a:ext cx="12910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Preceding  vehicle</a:t>
            </a:r>
          </a:p>
        </p:txBody>
      </p:sp>
    </p:spTree>
    <p:extLst>
      <p:ext uri="{BB962C8B-B14F-4D97-AF65-F5344CB8AC3E}">
        <p14:creationId xmlns:p14="http://schemas.microsoft.com/office/powerpoint/2010/main" val="3055204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28D54-6877-4709-B41F-AB4D6BD88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111" y="100934"/>
            <a:ext cx="9905998" cy="1478570"/>
          </a:xfrm>
        </p:spPr>
        <p:txBody>
          <a:bodyPr>
            <a:normAutofit/>
          </a:bodyPr>
          <a:lstStyle/>
          <a:p>
            <a:r>
              <a:rPr lang="en-US" sz="4000">
                <a:latin typeface="Microsoft JhengHei UI"/>
                <a:ea typeface="Microsoft JhengHei UI"/>
              </a:rPr>
              <a:t>Bandpass filter - BPF13751625-S_A</a:t>
            </a:r>
            <a:endParaRPr lang="en-US" sz="4000"/>
          </a:p>
        </p:txBody>
      </p:sp>
      <p:pic>
        <p:nvPicPr>
          <p:cNvPr id="3" name="Picture 3" descr="Logo&#10;&#10;Description automatically generated">
            <a:extLst>
              <a:ext uri="{FF2B5EF4-FFF2-40B4-BE49-F238E27FC236}">
                <a16:creationId xmlns:a16="http://schemas.microsoft.com/office/drawing/2014/main" id="{A71E0D10-8D28-472A-A2C0-21097FCEB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70" y="3096038"/>
            <a:ext cx="4626633" cy="1471054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E36131-856E-4141-B00E-A3CF50EAC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880650"/>
              </p:ext>
            </p:extLst>
          </p:nvPr>
        </p:nvGraphicFramePr>
        <p:xfrm>
          <a:off x="5653776" y="1942381"/>
          <a:ext cx="6267019" cy="42227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9908">
                  <a:extLst>
                    <a:ext uri="{9D8B030D-6E8A-4147-A177-3AD203B41FA5}">
                      <a16:colId xmlns:a16="http://schemas.microsoft.com/office/drawing/2014/main" val="1234370169"/>
                    </a:ext>
                  </a:extLst>
                </a:gridCol>
                <a:gridCol w="2927111">
                  <a:extLst>
                    <a:ext uri="{9D8B030D-6E8A-4147-A177-3AD203B41FA5}">
                      <a16:colId xmlns:a16="http://schemas.microsoft.com/office/drawing/2014/main" val="1228787953"/>
                    </a:ext>
                  </a:extLst>
                </a:gridCol>
              </a:tblGrid>
              <a:tr h="383886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Parameters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Values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01824807"/>
                  </a:ext>
                </a:extLst>
              </a:tr>
              <a:tr h="1151659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Frequency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13.75-16.25 GHz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12154630"/>
                  </a:ext>
                </a:extLst>
              </a:tr>
              <a:tr h="383886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Impedance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400">
                          <a:effectLst/>
                        </a:rPr>
                        <a:t>50 Ω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44998295"/>
                  </a:ext>
                </a:extLst>
              </a:tr>
              <a:tr h="767772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Center Frequency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15 GHz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2879353"/>
                  </a:ext>
                </a:extLst>
              </a:tr>
              <a:tr h="767772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Insertion loss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1 dB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30591128"/>
                  </a:ext>
                </a:extLst>
              </a:tr>
              <a:tr h="383886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Ripple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1 dB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60727134"/>
                  </a:ext>
                </a:extLst>
              </a:tr>
              <a:tr h="383886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Return Loss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14 dB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04024591"/>
                  </a:ext>
                </a:extLst>
              </a:tr>
            </a:tbl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B602168-3293-414B-9E56-BFF98A2CD1E2}"/>
              </a:ext>
            </a:extLst>
          </p:cNvPr>
          <p:cNvSpPr/>
          <p:nvPr/>
        </p:nvSpPr>
        <p:spPr>
          <a:xfrm>
            <a:off x="6228272" y="2684253"/>
            <a:ext cx="5664680" cy="531962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zh-tw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3A8B8F5-5058-4994-A84E-852EB008EE7D}"/>
              </a:ext>
            </a:extLst>
          </p:cNvPr>
          <p:cNvSpPr/>
          <p:nvPr/>
        </p:nvSpPr>
        <p:spPr>
          <a:xfrm>
            <a:off x="6228272" y="4754593"/>
            <a:ext cx="5664680" cy="531962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zh-tw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825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D2B15-C338-4B8B-8D47-4147D2C7D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093" y="57801"/>
            <a:ext cx="3809998" cy="1191023"/>
          </a:xfrm>
        </p:spPr>
        <p:txBody>
          <a:bodyPr>
            <a:normAutofit/>
          </a:bodyPr>
          <a:lstStyle/>
          <a:p>
            <a:r>
              <a:rPr lang="en-US" sz="2800">
                <a:latin typeface="Microsoft JhengHei UI"/>
                <a:ea typeface="Microsoft JhengHei UI"/>
              </a:rPr>
              <a:t>Power amplifier 1 </a:t>
            </a:r>
            <a:br>
              <a:rPr lang="en-US" sz="2800">
                <a:latin typeface="Microsoft JhengHei UI"/>
                <a:ea typeface="Microsoft JhengHei UI"/>
              </a:rPr>
            </a:br>
            <a:r>
              <a:rPr lang="en-US" sz="2800">
                <a:latin typeface="Microsoft JhengHei UI"/>
                <a:ea typeface="Microsoft JhengHei UI"/>
              </a:rPr>
              <a:t>  TGA2565-SM</a:t>
            </a:r>
            <a:endParaRPr lang="en-US" sz="2800"/>
          </a:p>
        </p:txBody>
      </p:sp>
      <p:pic>
        <p:nvPicPr>
          <p:cNvPr id="3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2ABB00ED-D3CF-468B-A4A6-A816DBF3B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0000">
            <a:off x="3898713" y="4818060"/>
            <a:ext cx="1590854" cy="1957657"/>
          </a:xfrm>
          <a:prstGeom prst="rect">
            <a:avLst/>
          </a:prstGeom>
        </p:spPr>
      </p:pic>
      <p:pic>
        <p:nvPicPr>
          <p:cNvPr id="5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EB4B6E-E8CD-473C-8260-70C04C2E6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117" y="4927947"/>
            <a:ext cx="2383767" cy="538934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F1AFCE0-25E7-4C0E-B5A9-91422F0A6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741022"/>
              </p:ext>
            </p:extLst>
          </p:nvPr>
        </p:nvGraphicFramePr>
        <p:xfrm>
          <a:off x="1178942" y="1092679"/>
          <a:ext cx="4439453" cy="3524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0957">
                  <a:extLst>
                    <a:ext uri="{9D8B030D-6E8A-4147-A177-3AD203B41FA5}">
                      <a16:colId xmlns:a16="http://schemas.microsoft.com/office/drawing/2014/main" val="1840946926"/>
                    </a:ext>
                  </a:extLst>
                </a:gridCol>
                <a:gridCol w="1718496">
                  <a:extLst>
                    <a:ext uri="{9D8B030D-6E8A-4147-A177-3AD203B41FA5}">
                      <a16:colId xmlns:a16="http://schemas.microsoft.com/office/drawing/2014/main" val="1717016274"/>
                    </a:ext>
                  </a:extLst>
                </a:gridCol>
              </a:tblGrid>
              <a:tr h="391583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Parameters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Values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009219"/>
                  </a:ext>
                </a:extLst>
              </a:tr>
              <a:tr h="391583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Frequency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11- 17 GHz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66064593"/>
                  </a:ext>
                </a:extLst>
              </a:tr>
              <a:tr h="391583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Gain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27 dB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73106652"/>
                  </a:ext>
                </a:extLst>
              </a:tr>
              <a:tr h="391583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OIP3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34 dBm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7270784"/>
                  </a:ext>
                </a:extLst>
              </a:tr>
              <a:tr h="391583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P1dB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27 dBm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41522498"/>
                  </a:ext>
                </a:extLst>
              </a:tr>
              <a:tr h="39158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>
                          <a:effectLst/>
                        </a:rPr>
                        <a:t>Psat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>
                          <a:effectLst/>
                        </a:rPr>
                        <a:t>28.2 dBm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39405358"/>
                  </a:ext>
                </a:extLst>
              </a:tr>
              <a:tr h="391583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Current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210 mA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18775065"/>
                  </a:ext>
                </a:extLst>
              </a:tr>
              <a:tr h="391583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Supply Voltage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6 V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75048618"/>
                  </a:ext>
                </a:extLst>
              </a:tr>
              <a:tr h="39158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>
                          <a:effectLst/>
                        </a:rPr>
                        <a:t>Noise Figure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>
                          <a:effectLst/>
                        </a:rPr>
                        <a:t>5.5 dB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85842143"/>
                  </a:ext>
                </a:extLst>
              </a:tr>
            </a:tbl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082B822-C6D4-4F2B-9DA2-268429F99A76}"/>
              </a:ext>
            </a:extLst>
          </p:cNvPr>
          <p:cNvSpPr/>
          <p:nvPr/>
        </p:nvSpPr>
        <p:spPr>
          <a:xfrm>
            <a:off x="1469364" y="1893498"/>
            <a:ext cx="4140680" cy="359434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zh-tw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21C26B-D9BA-45CB-8B6A-2815F509D7F0}"/>
              </a:ext>
            </a:extLst>
          </p:cNvPr>
          <p:cNvSpPr/>
          <p:nvPr/>
        </p:nvSpPr>
        <p:spPr>
          <a:xfrm>
            <a:off x="1469366" y="1462175"/>
            <a:ext cx="4140679" cy="43132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zh-tw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8851834-5932-481D-844C-DA656E82F4B0}"/>
              </a:ext>
            </a:extLst>
          </p:cNvPr>
          <p:cNvSpPr/>
          <p:nvPr/>
        </p:nvSpPr>
        <p:spPr>
          <a:xfrm>
            <a:off x="1469366" y="2655495"/>
            <a:ext cx="4140679" cy="402566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zh-tw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91E9A45-9A38-4FA1-A63F-1518B4D05C7E}"/>
              </a:ext>
            </a:extLst>
          </p:cNvPr>
          <p:cNvSpPr>
            <a:spLocks noGrp="1"/>
          </p:cNvSpPr>
          <p:nvPr/>
        </p:nvSpPr>
        <p:spPr>
          <a:xfrm>
            <a:off x="7394665" y="215052"/>
            <a:ext cx="3723733" cy="8747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sz="2800">
                <a:latin typeface="Microsoft JhengHei UI"/>
                <a:ea typeface="Microsoft JhengHei UI"/>
              </a:rPr>
              <a:t>Power amplifier APN226  </a:t>
            </a:r>
            <a:endParaRPr lang="en-US" sz="280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870F68E-29E6-4508-B44C-E0BE386A3A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352625"/>
              </p:ext>
            </p:extLst>
          </p:nvPr>
        </p:nvGraphicFramePr>
        <p:xfrm>
          <a:off x="6973018" y="1135811"/>
          <a:ext cx="4355924" cy="3393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760">
                  <a:extLst>
                    <a:ext uri="{9D8B030D-6E8A-4147-A177-3AD203B41FA5}">
                      <a16:colId xmlns:a16="http://schemas.microsoft.com/office/drawing/2014/main" val="1840946926"/>
                    </a:ext>
                  </a:extLst>
                </a:gridCol>
                <a:gridCol w="1686164">
                  <a:extLst>
                    <a:ext uri="{9D8B030D-6E8A-4147-A177-3AD203B41FA5}">
                      <a16:colId xmlns:a16="http://schemas.microsoft.com/office/drawing/2014/main" val="1717016274"/>
                    </a:ext>
                  </a:extLst>
                </a:gridCol>
              </a:tblGrid>
              <a:tr h="380228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Parameters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Values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009219"/>
                  </a:ext>
                </a:extLst>
              </a:tr>
              <a:tr h="675961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Frequency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13.5-15.5 GHz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66064593"/>
                  </a:ext>
                </a:extLst>
              </a:tr>
              <a:tr h="380228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Gain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20 dB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73106652"/>
                  </a:ext>
                </a:extLst>
              </a:tr>
              <a:tr h="380228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Psat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39.5 dBm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7270784"/>
                  </a:ext>
                </a:extLst>
              </a:tr>
              <a:tr h="380228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P1dB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36.5 dBm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41522498"/>
                  </a:ext>
                </a:extLst>
              </a:tr>
              <a:tr h="38022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>
                          <a:effectLst/>
                        </a:rPr>
                        <a:t>Output Return loss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>
                          <a:effectLst/>
                        </a:rPr>
                        <a:t>12 dB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39405358"/>
                  </a:ext>
                </a:extLst>
              </a:tr>
              <a:tr h="380228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Current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240 mA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18775065"/>
                  </a:ext>
                </a:extLst>
              </a:tr>
              <a:tr h="380228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Supply Voltage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24 V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75048618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A6DD68C-4E03-4C5E-A4BF-D1AD777F15A7}"/>
              </a:ext>
            </a:extLst>
          </p:cNvPr>
          <p:cNvSpPr/>
          <p:nvPr/>
        </p:nvSpPr>
        <p:spPr>
          <a:xfrm>
            <a:off x="7090910" y="1519686"/>
            <a:ext cx="4140680" cy="733244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zh-tw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820C0A8-ABBC-4CFE-A16B-85C743C2764F}"/>
              </a:ext>
            </a:extLst>
          </p:cNvPr>
          <p:cNvSpPr/>
          <p:nvPr/>
        </p:nvSpPr>
        <p:spPr>
          <a:xfrm>
            <a:off x="7148422" y="3014929"/>
            <a:ext cx="4083171" cy="359434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zh-tw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8" name="Picture 3" descr="A circuit board&#10;&#10;Description automatically generated">
            <a:extLst>
              <a:ext uri="{FF2B5EF4-FFF2-40B4-BE49-F238E27FC236}">
                <a16:creationId xmlns:a16="http://schemas.microsoft.com/office/drawing/2014/main" id="{57523354-EFAF-468F-B264-EDDE9A58A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5758" y="4703729"/>
            <a:ext cx="2009956" cy="1950657"/>
          </a:xfrm>
          <a:prstGeom prst="rect">
            <a:avLst/>
          </a:prstGeom>
        </p:spPr>
      </p:pic>
      <p:pic>
        <p:nvPicPr>
          <p:cNvPr id="20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925A2D2-BEAC-457E-9F1C-33C2A637B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2698" y="4797004"/>
            <a:ext cx="2242868" cy="671423"/>
          </a:xfrm>
          <a:prstGeom prst="rect">
            <a:avLst/>
          </a:prstGeom>
        </p:spPr>
      </p:pic>
      <p:sp>
        <p:nvSpPr>
          <p:cNvPr id="21" name="TextBox 1">
            <a:extLst>
              <a:ext uri="{FF2B5EF4-FFF2-40B4-BE49-F238E27FC236}">
                <a16:creationId xmlns:a16="http://schemas.microsoft.com/office/drawing/2014/main" id="{42DF0618-A446-4DA5-B638-981ECF1BE9EC}"/>
              </a:ext>
            </a:extLst>
          </p:cNvPr>
          <p:cNvSpPr txBox="1"/>
          <p:nvPr/>
        </p:nvSpPr>
        <p:spPr>
          <a:xfrm>
            <a:off x="7297047" y="5686784"/>
            <a:ext cx="1664900" cy="70788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zh-tw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err="1"/>
              <a:t>GaN</a:t>
            </a:r>
            <a:r>
              <a:rPr lang="en-US" sz="2000"/>
              <a:t> Power Amplifier</a:t>
            </a:r>
          </a:p>
        </p:txBody>
      </p:sp>
    </p:spTree>
    <p:extLst>
      <p:ext uri="{BB962C8B-B14F-4D97-AF65-F5344CB8AC3E}">
        <p14:creationId xmlns:p14="http://schemas.microsoft.com/office/powerpoint/2010/main" val="14733139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1A448-4DEF-4B59-B9C7-62DB6135E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4772" y="57801"/>
            <a:ext cx="6512942" cy="1004118"/>
          </a:xfrm>
        </p:spPr>
        <p:txBody>
          <a:bodyPr>
            <a:normAutofit/>
          </a:bodyPr>
          <a:lstStyle/>
          <a:p>
            <a:r>
              <a:rPr lang="en-US" sz="4000">
                <a:latin typeface="Microsoft JhengHei UI"/>
                <a:ea typeface="Microsoft JhengHei UI"/>
              </a:rPr>
              <a:t>Antenna - pe9854/sf-20</a:t>
            </a:r>
            <a:endParaRPr lang="en-US" sz="4000"/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414B4049-7B17-4B53-8D6E-1A9CC4811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1116" y="950787"/>
            <a:ext cx="3835880" cy="2066580"/>
          </a:xfrm>
          <a:prstGeom prst="rect">
            <a:avLst/>
          </a:prstGeom>
        </p:spPr>
      </p:pic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B6AFED4D-8B08-4A32-99DC-D4B3D6467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44" y="3237431"/>
            <a:ext cx="11053310" cy="354615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AB0E28E-2FE7-44C6-AE13-5BD886472191}"/>
              </a:ext>
            </a:extLst>
          </p:cNvPr>
          <p:cNvSpPr/>
          <p:nvPr/>
        </p:nvSpPr>
        <p:spPr>
          <a:xfrm>
            <a:off x="563590" y="3676290"/>
            <a:ext cx="10926793" cy="33068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zh-tw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3E3DF1-41DE-47A6-B6FB-5692EAA65DD0}"/>
              </a:ext>
            </a:extLst>
          </p:cNvPr>
          <p:cNvSpPr/>
          <p:nvPr/>
        </p:nvSpPr>
        <p:spPr>
          <a:xfrm>
            <a:off x="563589" y="4768969"/>
            <a:ext cx="10926793" cy="33068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zh-tw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1131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A7D832-A58F-4531-88B3-529201C43C65}"/>
              </a:ext>
            </a:extLst>
          </p:cNvPr>
          <p:cNvSpPr txBox="1"/>
          <p:nvPr/>
        </p:nvSpPr>
        <p:spPr>
          <a:xfrm>
            <a:off x="2524664" y="209910"/>
            <a:ext cx="8839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cap="all">
                <a:latin typeface="Microsoft JhengHei UI"/>
              </a:rPr>
              <a:t>5G Communication Receiver</a:t>
            </a:r>
            <a:endParaRPr lang="en-US" sz="2800" b="1"/>
          </a:p>
        </p:txBody>
      </p:sp>
      <p:pic>
        <p:nvPicPr>
          <p:cNvPr id="37" name="Picture 37" descr="Diagram&#10;&#10;Description automatically generated">
            <a:extLst>
              <a:ext uri="{FF2B5EF4-FFF2-40B4-BE49-F238E27FC236}">
                <a16:creationId xmlns:a16="http://schemas.microsoft.com/office/drawing/2014/main" id="{D95CABE6-BEDE-439B-B770-444D6A677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098" y="2306997"/>
            <a:ext cx="10669005" cy="4433110"/>
          </a:xfr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BF716E5-42E2-4380-A421-EF0BB5D3DD2A}"/>
              </a:ext>
            </a:extLst>
          </p:cNvPr>
          <p:cNvSpPr txBox="1"/>
          <p:nvPr/>
        </p:nvSpPr>
        <p:spPr>
          <a:xfrm>
            <a:off x="1043796" y="189206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b="1">
                <a:latin typeface="Times New Roman"/>
              </a:rPr>
              <a:t>F</a:t>
            </a:r>
            <a:r>
              <a:rPr lang="en-IN" b="1" baseline="-25000">
                <a:latin typeface="Times New Roman"/>
              </a:rPr>
              <a:t>IF</a:t>
            </a:r>
            <a:r>
              <a:rPr lang="en-IN" b="1">
                <a:latin typeface="Times New Roman"/>
              </a:rPr>
              <a:t> =1 GHz</a:t>
            </a:r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6983DB5-2D58-4C26-8C10-F20F37F459D3}"/>
              </a:ext>
            </a:extLst>
          </p:cNvPr>
          <p:cNvSpPr txBox="1"/>
          <p:nvPr/>
        </p:nvSpPr>
        <p:spPr>
          <a:xfrm>
            <a:off x="1000664" y="153262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b="1">
                <a:latin typeface="Times New Roman"/>
              </a:rPr>
              <a:t>F</a:t>
            </a:r>
            <a:r>
              <a:rPr lang="en-IN" b="1" baseline="-25000">
                <a:latin typeface="Times New Roman"/>
              </a:rPr>
              <a:t>LO</a:t>
            </a:r>
            <a:r>
              <a:rPr lang="en-IN" b="1">
                <a:latin typeface="Times New Roman"/>
              </a:rPr>
              <a:t> =14 GHz</a:t>
            </a:r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FEB19B8-FDF0-4B51-B842-6050038EC3D2}"/>
              </a:ext>
            </a:extLst>
          </p:cNvPr>
          <p:cNvSpPr txBox="1"/>
          <p:nvPr/>
        </p:nvSpPr>
        <p:spPr>
          <a:xfrm>
            <a:off x="1000664" y="85689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b="1">
                <a:latin typeface="Times New Roman"/>
              </a:rPr>
              <a:t>F</a:t>
            </a:r>
            <a:r>
              <a:rPr lang="en-IN" b="1" baseline="-25000">
                <a:latin typeface="Times New Roman"/>
              </a:rPr>
              <a:t>RF</a:t>
            </a:r>
            <a:r>
              <a:rPr lang="en-IN" b="1">
                <a:latin typeface="Times New Roman"/>
              </a:rPr>
              <a:t> =15 GHz</a:t>
            </a:r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C9620C-D455-47E2-AAC1-4652A649F218}"/>
              </a:ext>
            </a:extLst>
          </p:cNvPr>
          <p:cNvSpPr txBox="1"/>
          <p:nvPr/>
        </p:nvSpPr>
        <p:spPr>
          <a:xfrm>
            <a:off x="1000664" y="117319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b="1" err="1">
                <a:latin typeface="Times New Roman"/>
              </a:rPr>
              <a:t>P</a:t>
            </a:r>
            <a:r>
              <a:rPr lang="en-IN" b="1" baseline="-25000" err="1">
                <a:latin typeface="Times New Roman"/>
              </a:rPr>
              <a:t>r</a:t>
            </a:r>
            <a:r>
              <a:rPr lang="en-IN" b="1">
                <a:latin typeface="Times New Roman"/>
              </a:rPr>
              <a:t> =-39.5 dBm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8117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A7D832-A58F-4531-88B3-529201C43C65}"/>
              </a:ext>
            </a:extLst>
          </p:cNvPr>
          <p:cNvSpPr txBox="1"/>
          <p:nvPr/>
        </p:nvSpPr>
        <p:spPr>
          <a:xfrm>
            <a:off x="2524664" y="209910"/>
            <a:ext cx="8839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cap="all">
                <a:latin typeface="Microsoft JhengHei UI"/>
              </a:rPr>
              <a:t>5G Receive Channel Simulation</a:t>
            </a:r>
            <a:endParaRPr lang="en-US" sz="2800" b="1"/>
          </a:p>
        </p:txBody>
      </p:sp>
      <p:pic>
        <p:nvPicPr>
          <p:cNvPr id="9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F1D206A4-313B-43D2-9809-67B730167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25" y="1561738"/>
            <a:ext cx="10665123" cy="50859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264AB8-3389-4B7A-BEF0-BAEB701E8D57}"/>
              </a:ext>
            </a:extLst>
          </p:cNvPr>
          <p:cNvSpPr txBox="1"/>
          <p:nvPr/>
        </p:nvSpPr>
        <p:spPr>
          <a:xfrm>
            <a:off x="914400" y="943154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2000" b="1">
                <a:latin typeface="Times New Roman"/>
              </a:rPr>
              <a:t>Cascaded NF = 1.66 dB</a:t>
            </a:r>
            <a:endParaRPr lang="en-IN" sz="2000" b="1">
              <a:latin typeface="Times New Roman"/>
              <a:cs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6917D-F89A-493C-A712-896CE71CF764}"/>
              </a:ext>
            </a:extLst>
          </p:cNvPr>
          <p:cNvSpPr txBox="1"/>
          <p:nvPr/>
        </p:nvSpPr>
        <p:spPr>
          <a:xfrm>
            <a:off x="4574875" y="937403"/>
            <a:ext cx="316014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2000" b="1">
                <a:latin typeface="Times New Roman"/>
              </a:rPr>
              <a:t>Cascaded Gain = 43.17 dB</a:t>
            </a:r>
            <a:endParaRPr lang="en-IN" b="1">
              <a:latin typeface="Times New Roman"/>
              <a:cs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CBF521-2474-4B92-8014-45F6327E259A}"/>
              </a:ext>
            </a:extLst>
          </p:cNvPr>
          <p:cNvSpPr txBox="1"/>
          <p:nvPr/>
        </p:nvSpPr>
        <p:spPr>
          <a:xfrm>
            <a:off x="8307237" y="931653"/>
            <a:ext cx="34476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2000" b="1">
                <a:latin typeface="Times New Roman"/>
              </a:rPr>
              <a:t>Cascaded IP3= 36.19 dBm</a:t>
            </a:r>
            <a:endParaRPr lang="en-IN" b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77832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A7D832-A58F-4531-88B3-529201C43C65}"/>
              </a:ext>
            </a:extLst>
          </p:cNvPr>
          <p:cNvSpPr txBox="1"/>
          <p:nvPr/>
        </p:nvSpPr>
        <p:spPr>
          <a:xfrm>
            <a:off x="4451230" y="224287"/>
            <a:ext cx="491418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cap="all">
                <a:latin typeface="Microsoft JhengHei UI"/>
              </a:rPr>
              <a:t>YIELD analysis- IP3 &amp; NF</a:t>
            </a:r>
            <a:endParaRPr lang="en-US" sz="2800" b="1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71D31722-7E9D-4266-BA7C-095F935D62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223" y="1300581"/>
            <a:ext cx="5641999" cy="4418732"/>
          </a:xfrm>
        </p:spPr>
      </p:pic>
      <p:pic>
        <p:nvPicPr>
          <p:cNvPr id="3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7AC0AC1D-CF83-4824-BC0E-EEDD21558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249" y="1249325"/>
            <a:ext cx="5949350" cy="454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9272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F3809B8F-EB31-4DBA-894F-A2DB2726D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343" y="1040004"/>
            <a:ext cx="9356784" cy="5597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8A9E40-12A1-4309-9710-F2B2A62E87F1}"/>
              </a:ext>
            </a:extLst>
          </p:cNvPr>
          <p:cNvSpPr txBox="1"/>
          <p:nvPr/>
        </p:nvSpPr>
        <p:spPr>
          <a:xfrm>
            <a:off x="4264324" y="209910"/>
            <a:ext cx="418093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cap="all">
                <a:latin typeface="Microsoft JhengHei UI"/>
              </a:rPr>
              <a:t>YIELD analysis- GAIN</a:t>
            </a:r>
            <a:endParaRPr lang="en-US" sz="2800" b="1"/>
          </a:p>
        </p:txBody>
      </p:sp>
    </p:spTree>
    <p:extLst>
      <p:ext uri="{BB962C8B-B14F-4D97-AF65-F5344CB8AC3E}">
        <p14:creationId xmlns:p14="http://schemas.microsoft.com/office/powerpoint/2010/main" val="29982648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759CA-CBC6-4484-BBA3-B6F478D34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75" y="230329"/>
            <a:ext cx="9905998" cy="1478570"/>
          </a:xfrm>
        </p:spPr>
        <p:txBody>
          <a:bodyPr/>
          <a:lstStyle/>
          <a:p>
            <a:r>
              <a:rPr lang="en-US">
                <a:latin typeface="Microsoft JhengHei UI"/>
                <a:ea typeface="Microsoft JhengHei UI"/>
              </a:rPr>
              <a:t>LNA - CMD157</a:t>
            </a:r>
            <a:br>
              <a:rPr lang="en-US">
                <a:latin typeface="Microsoft JhengHei UI"/>
                <a:ea typeface="Microsoft JhengHei UI"/>
              </a:rPr>
            </a:br>
            <a:endParaRPr lang="en-US"/>
          </a:p>
        </p:txBody>
      </p:sp>
      <p:pic>
        <p:nvPicPr>
          <p:cNvPr id="7" name="Picture 7" descr="A circuit board&#10;&#10;Description automatically generated">
            <a:extLst>
              <a:ext uri="{FF2B5EF4-FFF2-40B4-BE49-F238E27FC236}">
                <a16:creationId xmlns:a16="http://schemas.microsoft.com/office/drawing/2014/main" id="{42176DEE-3DC3-4295-A51E-29820FCC5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77" y="1158905"/>
            <a:ext cx="2006541" cy="1607209"/>
          </a:xfrm>
          <a:prstGeom prst="rect">
            <a:avLst/>
          </a:prstGeom>
        </p:spPr>
      </p:pic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D40DAED8-FEE7-4C24-8345-280276614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55" y="3058873"/>
            <a:ext cx="2980066" cy="3299424"/>
          </a:xfrm>
          <a:prstGeom prst="rect">
            <a:avLst/>
          </a:prstGeom>
        </p:spPr>
      </p:pic>
      <p:pic>
        <p:nvPicPr>
          <p:cNvPr id="9" name="Picture 9" descr="Table&#10;&#10;Description automatically generated">
            <a:extLst>
              <a:ext uri="{FF2B5EF4-FFF2-40B4-BE49-F238E27FC236}">
                <a16:creationId xmlns:a16="http://schemas.microsoft.com/office/drawing/2014/main" id="{FF2A2D2B-5252-4C13-98B7-592D0014A5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9018" y="4966029"/>
            <a:ext cx="4781549" cy="1699224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847E512-16F7-460E-8201-9AD460EBB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333127"/>
              </p:ext>
            </p:extLst>
          </p:nvPr>
        </p:nvGraphicFramePr>
        <p:xfrm>
          <a:off x="5276490" y="992038"/>
          <a:ext cx="5802068" cy="3831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6226">
                  <a:extLst>
                    <a:ext uri="{9D8B030D-6E8A-4147-A177-3AD203B41FA5}">
                      <a16:colId xmlns:a16="http://schemas.microsoft.com/office/drawing/2014/main" val="424732906"/>
                    </a:ext>
                  </a:extLst>
                </a:gridCol>
                <a:gridCol w="2865842">
                  <a:extLst>
                    <a:ext uri="{9D8B030D-6E8A-4147-A177-3AD203B41FA5}">
                      <a16:colId xmlns:a16="http://schemas.microsoft.com/office/drawing/2014/main" val="3123872302"/>
                    </a:ext>
                  </a:extLst>
                </a:gridCol>
              </a:tblGrid>
              <a:tr h="478971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effectLst/>
                        </a:rPr>
                        <a:t>Parameter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90884327"/>
                  </a:ext>
                </a:extLst>
              </a:tr>
              <a:tr h="47897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>
                          <a:effectLst/>
                        </a:rPr>
                        <a:t>Manufacturer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>
                          <a:effectLst/>
                        </a:rPr>
                        <a:t>Custom MMIC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83938700"/>
                  </a:ext>
                </a:extLst>
              </a:tr>
              <a:tr h="47897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>
                          <a:effectLst/>
                        </a:rPr>
                        <a:t>Model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>
                          <a:effectLst/>
                        </a:rPr>
                        <a:t>CMD157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08583467"/>
                  </a:ext>
                </a:extLst>
              </a:tr>
              <a:tr h="478971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 Frequency Range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6-18 GHz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68482627"/>
                  </a:ext>
                </a:extLst>
              </a:tr>
              <a:tr h="478971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Gain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26 GHz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61113678"/>
                  </a:ext>
                </a:extLst>
              </a:tr>
              <a:tr h="478971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Noise Figure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1.5 dB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954702"/>
                  </a:ext>
                </a:extLst>
              </a:tr>
              <a:tr h="478971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Output P1dB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11 dBm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62364768"/>
                  </a:ext>
                </a:extLst>
              </a:tr>
              <a:tr h="478971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 OIP3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22 dBm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82834782"/>
                  </a:ext>
                </a:extLst>
              </a:tr>
            </a:tbl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D0FBC0-4027-44DB-A754-0D09E924E1D7}"/>
              </a:ext>
            </a:extLst>
          </p:cNvPr>
          <p:cNvSpPr/>
          <p:nvPr/>
        </p:nvSpPr>
        <p:spPr>
          <a:xfrm>
            <a:off x="5552535" y="3431875"/>
            <a:ext cx="5103959" cy="41694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4595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28D54-6877-4709-B41F-AB4D6BD88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809" y="292"/>
            <a:ext cx="8842073" cy="1047251"/>
          </a:xfrm>
        </p:spPr>
        <p:txBody>
          <a:bodyPr>
            <a:normAutofit/>
          </a:bodyPr>
          <a:lstStyle/>
          <a:p>
            <a:r>
              <a:rPr lang="en-US" sz="3200">
                <a:latin typeface="Microsoft JhengHei UI"/>
                <a:ea typeface="Microsoft JhengHei UI"/>
              </a:rPr>
              <a:t>Lowpass  filter - LP0805H1250ASTR</a:t>
            </a:r>
            <a:endParaRPr lang="en-US" sz="320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DB97BF3-3650-4084-B499-78A916C56D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158758"/>
              </p:ext>
            </p:extLst>
          </p:nvPr>
        </p:nvGraphicFramePr>
        <p:xfrm>
          <a:off x="1394603" y="920150"/>
          <a:ext cx="5802066" cy="23948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7039">
                  <a:extLst>
                    <a:ext uri="{9D8B030D-6E8A-4147-A177-3AD203B41FA5}">
                      <a16:colId xmlns:a16="http://schemas.microsoft.com/office/drawing/2014/main" val="424732906"/>
                    </a:ext>
                  </a:extLst>
                </a:gridCol>
                <a:gridCol w="2815027">
                  <a:extLst>
                    <a:ext uri="{9D8B030D-6E8A-4147-A177-3AD203B41FA5}">
                      <a16:colId xmlns:a16="http://schemas.microsoft.com/office/drawing/2014/main" val="3123872302"/>
                    </a:ext>
                  </a:extLst>
                </a:gridCol>
              </a:tblGrid>
              <a:tr h="478971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effectLst/>
                        </a:rPr>
                        <a:t>Parameter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90884327"/>
                  </a:ext>
                </a:extLst>
              </a:tr>
              <a:tr h="47897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>
                          <a:effectLst/>
                        </a:rPr>
                        <a:t>Manufacturer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>
                          <a:effectLst/>
                        </a:rPr>
                        <a:t>AVX RF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83938700"/>
                  </a:ext>
                </a:extLst>
              </a:tr>
              <a:tr h="47897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>
                          <a:effectLst/>
                        </a:rPr>
                        <a:t>Model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cap="all" noProof="0">
                          <a:effectLst/>
                        </a:rPr>
                        <a:t>LP0805H1250ASTR</a:t>
                      </a:r>
                      <a:endParaRPr lang="en-US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08583467"/>
                  </a:ext>
                </a:extLst>
              </a:tr>
              <a:tr h="478971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  Frequency Range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>
                          <a:effectLst/>
                          <a:latin typeface="Tw Cen MT"/>
                        </a:rPr>
                        <a:t>0 –1.25</a:t>
                      </a:r>
                      <a:r>
                        <a:rPr lang="en-US" sz="2000">
                          <a:effectLst/>
                        </a:rPr>
                        <a:t> GHz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68482627"/>
                  </a:ext>
                </a:extLst>
              </a:tr>
              <a:tr h="478971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Insertion Loss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strike="noStrike" noProof="0">
                          <a:effectLst/>
                          <a:latin typeface="Tw Cen MT"/>
                        </a:rPr>
                        <a:t>0.7 dB</a:t>
                      </a:r>
                      <a:endParaRPr lang="en-US" sz="20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61113678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FCC71BB-D4C0-4C88-91AE-383AA363348F}"/>
              </a:ext>
            </a:extLst>
          </p:cNvPr>
          <p:cNvSpPr/>
          <p:nvPr/>
        </p:nvSpPr>
        <p:spPr>
          <a:xfrm>
            <a:off x="1411856" y="2411083"/>
            <a:ext cx="5520907" cy="359434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zh-tw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C08DD224-7347-4AF1-8485-3F3E16C24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3603" y="1317056"/>
            <a:ext cx="2441095" cy="244109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F4F25A3-0896-4B35-A370-0DF218B52555}"/>
              </a:ext>
            </a:extLst>
          </p:cNvPr>
          <p:cNvSpPr txBox="1">
            <a:spLocks/>
          </p:cNvSpPr>
          <p:nvPr/>
        </p:nvSpPr>
        <p:spPr>
          <a:xfrm>
            <a:off x="1270809" y="3479613"/>
            <a:ext cx="8798942" cy="6590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sz="3200">
                <a:latin typeface="Microsoft JhengHei UI"/>
                <a:ea typeface="Microsoft JhengHei UI"/>
              </a:rPr>
              <a:t>IMAGE Reject  filter - B0315G12</a:t>
            </a:r>
            <a:endParaRPr lang="en-US" sz="320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561836A-8612-48F9-AEC8-064A56436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58526"/>
              </p:ext>
            </p:extLst>
          </p:nvPr>
        </p:nvGraphicFramePr>
        <p:xfrm>
          <a:off x="1394603" y="4025660"/>
          <a:ext cx="5802066" cy="2873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7039">
                  <a:extLst>
                    <a:ext uri="{9D8B030D-6E8A-4147-A177-3AD203B41FA5}">
                      <a16:colId xmlns:a16="http://schemas.microsoft.com/office/drawing/2014/main" val="424732906"/>
                    </a:ext>
                  </a:extLst>
                </a:gridCol>
                <a:gridCol w="2815027">
                  <a:extLst>
                    <a:ext uri="{9D8B030D-6E8A-4147-A177-3AD203B41FA5}">
                      <a16:colId xmlns:a16="http://schemas.microsoft.com/office/drawing/2014/main" val="3123872302"/>
                    </a:ext>
                  </a:extLst>
                </a:gridCol>
              </a:tblGrid>
              <a:tr h="478971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effectLst/>
                        </a:rPr>
                        <a:t>Parameter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90884327"/>
                  </a:ext>
                </a:extLst>
              </a:tr>
              <a:tr h="47897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>
                          <a:effectLst/>
                        </a:rPr>
                        <a:t>Manufacturer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>
                          <a:effectLst/>
                        </a:rPr>
                        <a:t>Microwave Circuits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83938700"/>
                  </a:ext>
                </a:extLst>
              </a:tr>
              <a:tr h="47897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>
                          <a:effectLst/>
                        </a:rPr>
                        <a:t>Model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cap="all" noProof="0">
                          <a:effectLst/>
                          <a:latin typeface="TW Cen MT"/>
                        </a:rPr>
                        <a:t>B0315G12</a:t>
                      </a:r>
                      <a:endParaRPr lang="en-US" sz="2000">
                        <a:effectLst/>
                        <a:latin typeface="TW Cen M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08583467"/>
                  </a:ext>
                </a:extLst>
              </a:tr>
              <a:tr h="478971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 Passband Frequency Range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>
                          <a:effectLst/>
                          <a:latin typeface="Tw Cen MT"/>
                        </a:rPr>
                        <a:t>14.88 - 15.38</a:t>
                      </a:r>
                      <a:r>
                        <a:rPr lang="en-US" sz="2000">
                          <a:effectLst/>
                        </a:rPr>
                        <a:t> GHz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68482627"/>
                  </a:ext>
                </a:extLst>
              </a:tr>
              <a:tr h="478971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Passband Insertion Loss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strike="noStrike" noProof="0">
                          <a:effectLst/>
                          <a:latin typeface="Tw Cen MT"/>
                        </a:rPr>
                        <a:t>&lt; 1.8 dB</a:t>
                      </a:r>
                      <a:endParaRPr lang="en-US" sz="20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61113678"/>
                  </a:ext>
                </a:extLst>
              </a:tr>
              <a:tr h="478971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Bandwidth @ 3dB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400 MHz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954702"/>
                  </a:ext>
                </a:extLst>
              </a:tr>
            </a:tbl>
          </a:graphicData>
        </a:graphic>
      </p:graphicFrame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F2B2D9C-F348-4E25-BD55-A4E502EF1B41}"/>
              </a:ext>
            </a:extLst>
          </p:cNvPr>
          <p:cNvSpPr/>
          <p:nvPr/>
        </p:nvSpPr>
        <p:spPr>
          <a:xfrm>
            <a:off x="1411856" y="5516592"/>
            <a:ext cx="5520907" cy="359434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zh-tw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4121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B9A7A-3BE5-4E2D-A618-4A9A94CD1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92"/>
            <a:ext cx="9905998" cy="1478570"/>
          </a:xfrm>
        </p:spPr>
        <p:txBody>
          <a:bodyPr/>
          <a:lstStyle/>
          <a:p>
            <a:pPr algn="ctr"/>
            <a:r>
              <a:rPr lang="en-US">
                <a:latin typeface="Microsoft JhengHei UI"/>
                <a:ea typeface="Microsoft JhengHei UI"/>
              </a:rPr>
              <a:t>Mixer &amp; LO </a:t>
            </a:r>
            <a:endParaRPr lang="en-US" err="1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B354D7E-28A6-47D5-A296-78E3C77558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459286"/>
              </p:ext>
            </p:extLst>
          </p:nvPr>
        </p:nvGraphicFramePr>
        <p:xfrm>
          <a:off x="373810" y="3464943"/>
          <a:ext cx="4857863" cy="32765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3383">
                  <a:extLst>
                    <a:ext uri="{9D8B030D-6E8A-4147-A177-3AD203B41FA5}">
                      <a16:colId xmlns:a16="http://schemas.microsoft.com/office/drawing/2014/main" val="424732906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3123872302"/>
                    </a:ext>
                  </a:extLst>
                </a:gridCol>
              </a:tblGrid>
              <a:tr h="46808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effectLst/>
                        </a:rPr>
                        <a:t>Parameter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90884327"/>
                  </a:ext>
                </a:extLst>
              </a:tr>
              <a:tr h="46808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>
                          <a:effectLst/>
                        </a:rPr>
                        <a:t>Manufacturer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>
                          <a:effectLst/>
                        </a:rPr>
                        <a:t>Pasternack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64022256"/>
                  </a:ext>
                </a:extLst>
              </a:tr>
              <a:tr h="46808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>
                          <a:effectLst/>
                        </a:rPr>
                        <a:t>Model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>
                          <a:effectLst/>
                        </a:rPr>
                        <a:t>PE86X1009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0815592"/>
                  </a:ext>
                </a:extLst>
              </a:tr>
              <a:tr h="468085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LO and RF Frequency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7-43 GHz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68482627"/>
                  </a:ext>
                </a:extLst>
              </a:tr>
              <a:tr h="468085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IF Frequency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0-10 GHz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61113678"/>
                  </a:ext>
                </a:extLst>
              </a:tr>
              <a:tr h="468085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LO Power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13 dBm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954702"/>
                  </a:ext>
                </a:extLst>
              </a:tr>
              <a:tr h="468085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Conversion Loss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9 dB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34704806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CD9B3A4-460A-4A63-8A37-CCD585198BA8}"/>
              </a:ext>
            </a:extLst>
          </p:cNvPr>
          <p:cNvSpPr/>
          <p:nvPr/>
        </p:nvSpPr>
        <p:spPr>
          <a:xfrm>
            <a:off x="391064" y="5358442"/>
            <a:ext cx="4787660" cy="445697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791DB6DC-B728-4D0A-B424-2BE5E85C5F03}"/>
              </a:ext>
            </a:extLst>
          </p:cNvPr>
          <p:cNvSpPr/>
          <p:nvPr/>
        </p:nvSpPr>
        <p:spPr>
          <a:xfrm>
            <a:off x="391063" y="4912743"/>
            <a:ext cx="4787660" cy="388188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picture containing meter&#10;&#10;Description automatically generated">
            <a:extLst>
              <a:ext uri="{FF2B5EF4-FFF2-40B4-BE49-F238E27FC236}">
                <a16:creationId xmlns:a16="http://schemas.microsoft.com/office/drawing/2014/main" id="{479EA97F-F563-482E-9139-02CA865E5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40" y="1214887"/>
            <a:ext cx="2737089" cy="1926566"/>
          </a:xfrm>
          <a:prstGeom prst="rect">
            <a:avLst/>
          </a:prstGeom>
        </p:spPr>
      </p:pic>
      <p:pic>
        <p:nvPicPr>
          <p:cNvPr id="13" name="Picture 13" descr="A close up of a camera&#10;&#10;Description automatically generated">
            <a:extLst>
              <a:ext uri="{FF2B5EF4-FFF2-40B4-BE49-F238E27FC236}">
                <a16:creationId xmlns:a16="http://schemas.microsoft.com/office/drawing/2014/main" id="{A2F8539A-B68B-47D9-A48F-FA301CD7D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513" y="1210042"/>
            <a:ext cx="2743200" cy="1591200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0170952-F9C7-45A4-9B23-CA7B5BFFEE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38936"/>
              </p:ext>
            </p:extLst>
          </p:nvPr>
        </p:nvGraphicFramePr>
        <p:xfrm>
          <a:off x="6570451" y="3378678"/>
          <a:ext cx="5499467" cy="2808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424732906"/>
                    </a:ext>
                  </a:extLst>
                </a:gridCol>
                <a:gridCol w="2527667">
                  <a:extLst>
                    <a:ext uri="{9D8B030D-6E8A-4147-A177-3AD203B41FA5}">
                      <a16:colId xmlns:a16="http://schemas.microsoft.com/office/drawing/2014/main" val="3123872302"/>
                    </a:ext>
                  </a:extLst>
                </a:gridCol>
              </a:tblGrid>
              <a:tr h="46808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effectLst/>
                        </a:rPr>
                        <a:t>Parameter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90884327"/>
                  </a:ext>
                </a:extLst>
              </a:tr>
              <a:tr h="46808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>
                          <a:effectLst/>
                        </a:rPr>
                        <a:t>Manufacturer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>
                          <a:effectLst/>
                        </a:rPr>
                        <a:t>Microwave Dynamics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64022256"/>
                  </a:ext>
                </a:extLst>
              </a:tr>
              <a:tr h="46808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>
                          <a:effectLst/>
                        </a:rPr>
                        <a:t>Model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>
                          <a:effectLst/>
                        </a:rPr>
                        <a:t>DRO-1000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0815592"/>
                  </a:ext>
                </a:extLst>
              </a:tr>
              <a:tr h="468085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Frequency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1-50 GHz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68482627"/>
                  </a:ext>
                </a:extLst>
              </a:tr>
              <a:tr h="468085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LO Power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>
                          <a:effectLst/>
                          <a:latin typeface="Tw Cen MT"/>
                        </a:rPr>
                        <a:t>13 dBm</a:t>
                      </a:r>
                      <a:endParaRPr lang="en-US" sz="20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61113678"/>
                  </a:ext>
                </a:extLst>
              </a:tr>
              <a:tr h="468085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DC Power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10V*90mA = 0.9W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954702"/>
                  </a:ext>
                </a:extLst>
              </a:tr>
            </a:tbl>
          </a:graphicData>
        </a:graphic>
      </p:graphicFrame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0DFEF0B-ECAF-4C5E-92C5-E020CDE253FB}"/>
              </a:ext>
            </a:extLst>
          </p:cNvPr>
          <p:cNvSpPr/>
          <p:nvPr/>
        </p:nvSpPr>
        <p:spPr>
          <a:xfrm>
            <a:off x="6659591" y="5300932"/>
            <a:ext cx="5362754" cy="359434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65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群組 204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06" name="矩形 205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pic>
          <p:nvPicPr>
            <p:cNvPr id="207" name="圖片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6066" y="115310"/>
            <a:ext cx="3724656" cy="1478570"/>
          </a:xfrm>
        </p:spPr>
        <p:txBody>
          <a:bodyPr rtlCol="0">
            <a:normAutofit/>
          </a:bodyPr>
          <a:lstStyle/>
          <a:p>
            <a:pPr rtl="0"/>
            <a:r>
              <a:rPr lang="en-US" altLang="zh-TW" sz="3200">
                <a:latin typeface="Microsoft JhengHei UI"/>
                <a:ea typeface="Microsoft JhengHei UI"/>
              </a:rPr>
              <a:t>Top Level Specs</a:t>
            </a:r>
            <a:endParaRPr lang="zh-TW" altLang="en-US" sz="3200">
              <a:latin typeface="Microsoft JhengHei UI"/>
              <a:ea typeface="Microsoft JhengHei UI"/>
            </a:endParaRPr>
          </a:p>
        </p:txBody>
      </p:sp>
      <p:grpSp>
        <p:nvGrpSpPr>
          <p:cNvPr id="209" name="群組 208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10" name="矩形 209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1" name="手繪多邊形​​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手繪多邊形​​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矩形 212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4" name="手繪多邊形​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手繪多邊形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手繪多邊形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手繪多邊形​​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手繪多邊形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手繪多邊形​​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手繪多邊形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手繪多邊形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手繪多邊形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手繪多邊形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手繪多邊形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手繪多邊形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手繪多邊形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手繪多邊形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手繪多邊形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手繪多邊形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手繪多邊形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手繪多邊形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手繪多邊形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手繪多邊形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手繪多邊形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手繪多邊形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手繪多邊形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手繪多邊形​​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矩形 237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9" name="手繪多邊形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手繪多邊形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手繪多邊形​​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手繪多邊形​​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手繪多邊形​​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手繪多邊形​​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手繪多邊形​​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手繪多邊形​​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手繪多邊形​​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手繪多邊形​​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手繪多邊形​​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矩形 249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1" name="手繪多邊形​​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手繪多邊形​​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手繪多邊形​​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手繪多邊形​​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手繪多邊形​​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手繪多邊形​​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手繪多邊形​​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手繪多邊形​​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手繪多邊形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手繪多邊形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手繪多邊形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手繪多邊形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手繪多邊形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7F61F95-66FC-4B6D-8233-CDFBC697061E}"/>
              </a:ext>
            </a:extLst>
          </p:cNvPr>
          <p:cNvSpPr txBox="1"/>
          <p:nvPr/>
        </p:nvSpPr>
        <p:spPr>
          <a:xfrm>
            <a:off x="2895600" y="1571870"/>
            <a:ext cx="7933424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Arial"/>
                <a:cs typeface="Arial"/>
              </a:rPr>
              <a:t>5G Comm.</a:t>
            </a:r>
            <a:endParaRPr lang="en-US" sz="2000">
              <a:latin typeface="Arial"/>
              <a:cs typeface="Arial"/>
            </a:endParaRPr>
          </a:p>
          <a:p>
            <a:r>
              <a:rPr lang="en-US" sz="2000">
                <a:latin typeface="Arial"/>
                <a:cs typeface="Arial"/>
              </a:rPr>
              <a:t>- Frequency (15GHz)</a:t>
            </a:r>
          </a:p>
          <a:p>
            <a:r>
              <a:rPr lang="en-US" sz="2000">
                <a:latin typeface="Arial"/>
                <a:cs typeface="Arial"/>
              </a:rPr>
              <a:t>- Range ( ~ 1000m)</a:t>
            </a:r>
          </a:p>
          <a:p>
            <a:r>
              <a:rPr lang="en-US" sz="2000">
                <a:latin typeface="Arial"/>
                <a:cs typeface="Arial"/>
              </a:rPr>
              <a:t>- Antenna Tx and Rx (Horn Antenna)</a:t>
            </a:r>
          </a:p>
          <a:p>
            <a:endParaRPr lang="en-US" sz="2000" b="1">
              <a:latin typeface="Arial"/>
              <a:cs typeface="Arial"/>
            </a:endParaRPr>
          </a:p>
          <a:p>
            <a:endParaRPr lang="en-US" sz="2000" b="1">
              <a:latin typeface="Arial"/>
              <a:cs typeface="Arial"/>
            </a:endParaRPr>
          </a:p>
          <a:p>
            <a:r>
              <a:rPr lang="en-US" sz="2000" b="1">
                <a:latin typeface="Arial"/>
                <a:cs typeface="Arial"/>
              </a:rPr>
              <a:t>ACC Radar</a:t>
            </a:r>
          </a:p>
          <a:p>
            <a:r>
              <a:rPr lang="en-US" sz="2000">
                <a:latin typeface="Arial"/>
                <a:cs typeface="Arial"/>
              </a:rPr>
              <a:t>- Frequency (77GHz)</a:t>
            </a:r>
          </a:p>
          <a:p>
            <a:r>
              <a:rPr lang="en-US" sz="2000">
                <a:latin typeface="Arial"/>
                <a:cs typeface="Arial"/>
              </a:rPr>
              <a:t>- Range ( ~ </a:t>
            </a:r>
            <a:r>
              <a:rPr lang="en-US" altLang="zh-TW" sz="2000">
                <a:latin typeface="Arial"/>
                <a:ea typeface="新細明體"/>
                <a:cs typeface="Arial"/>
              </a:rPr>
              <a:t>80</a:t>
            </a:r>
            <a:r>
              <a:rPr lang="en-US" sz="2000">
                <a:latin typeface="Arial"/>
                <a:cs typeface="Arial"/>
              </a:rPr>
              <a:t>m)</a:t>
            </a:r>
            <a:endParaRPr lang="en-US" sz="2000">
              <a:ea typeface="+mn-lt"/>
              <a:cs typeface="+mn-lt"/>
            </a:endParaRPr>
          </a:p>
          <a:p>
            <a:r>
              <a:rPr lang="en-US" sz="2000">
                <a:latin typeface="Arial"/>
                <a:cs typeface="Arial"/>
              </a:rPr>
              <a:t>- Antenna Tx and Rx (E-Band Lens Array Antenna )</a:t>
            </a:r>
            <a:endParaRPr lang="en-US" sz="2000">
              <a:ea typeface="+mn-lt"/>
              <a:cs typeface="+mn-lt"/>
            </a:endParaRPr>
          </a:p>
          <a:p>
            <a:endParaRPr lang="en-US" sz="2000">
              <a:ea typeface="+mn-lt"/>
              <a:cs typeface="+mn-lt"/>
            </a:endParaRPr>
          </a:p>
          <a:p>
            <a:endParaRPr lang="en-US" sz="2000" b="1">
              <a:latin typeface="Arial"/>
              <a:cs typeface="Arial"/>
            </a:endParaRPr>
          </a:p>
          <a:p>
            <a:endParaRPr lang="en-US" sz="2000" b="1">
              <a:latin typeface="Arial"/>
              <a:cs typeface="Arial"/>
            </a:endParaRPr>
          </a:p>
          <a:p>
            <a:pPr marL="342900" indent="-342900">
              <a:buFontTx/>
              <a:buChar char="-"/>
            </a:pPr>
            <a:endParaRPr lang="en-US" sz="2000" b="1">
              <a:latin typeface="Arial"/>
              <a:cs typeface="Arial"/>
            </a:endParaRPr>
          </a:p>
          <a:p>
            <a:endParaRPr lang="en-US" sz="2000" b="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759CA-CBC6-4484-BBA3-B6F478D34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75" y="230329"/>
            <a:ext cx="9905998" cy="1478570"/>
          </a:xfrm>
        </p:spPr>
        <p:txBody>
          <a:bodyPr/>
          <a:lstStyle/>
          <a:p>
            <a:r>
              <a:rPr lang="en-US">
                <a:latin typeface="Microsoft JhengHei UI"/>
                <a:ea typeface="Microsoft JhengHei UI"/>
              </a:rPr>
              <a:t>IF Amplifier - TQL9048</a:t>
            </a:r>
            <a:br>
              <a:rPr lang="en-US">
                <a:latin typeface="Microsoft JhengHei UI"/>
                <a:ea typeface="Microsoft JhengHei UI"/>
              </a:rPr>
            </a:br>
            <a:endParaRPr lang="en-US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847E512-16F7-460E-8201-9AD460EBB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862529"/>
              </p:ext>
            </p:extLst>
          </p:nvPr>
        </p:nvGraphicFramePr>
        <p:xfrm>
          <a:off x="5276490" y="992038"/>
          <a:ext cx="5802068" cy="38317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6226">
                  <a:extLst>
                    <a:ext uri="{9D8B030D-6E8A-4147-A177-3AD203B41FA5}">
                      <a16:colId xmlns:a16="http://schemas.microsoft.com/office/drawing/2014/main" val="424732906"/>
                    </a:ext>
                  </a:extLst>
                </a:gridCol>
                <a:gridCol w="2865842">
                  <a:extLst>
                    <a:ext uri="{9D8B030D-6E8A-4147-A177-3AD203B41FA5}">
                      <a16:colId xmlns:a16="http://schemas.microsoft.com/office/drawing/2014/main" val="3123872302"/>
                    </a:ext>
                  </a:extLst>
                </a:gridCol>
              </a:tblGrid>
              <a:tr h="478971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effectLst/>
                        </a:rPr>
                        <a:t>Parameter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90884327"/>
                  </a:ext>
                </a:extLst>
              </a:tr>
              <a:tr h="47897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>
                          <a:effectLst/>
                        </a:rPr>
                        <a:t>Manufacturer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>
                          <a:effectLst/>
                        </a:rPr>
                        <a:t>TriQuint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83938700"/>
                  </a:ext>
                </a:extLst>
              </a:tr>
              <a:tr h="47897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>
                          <a:effectLst/>
                        </a:rPr>
                        <a:t>Model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>
                          <a:effectLst/>
                          <a:latin typeface="Tw Cen MT"/>
                        </a:rPr>
                        <a:t>TQL9048</a:t>
                      </a:r>
                      <a:endParaRPr lang="en-US" sz="20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08583467"/>
                  </a:ext>
                </a:extLst>
              </a:tr>
              <a:tr h="478971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 Frequency Range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0.05 -4 GHz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68482627"/>
                  </a:ext>
                </a:extLst>
              </a:tr>
              <a:tr h="478971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Gain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14.5 GHz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61113678"/>
                  </a:ext>
                </a:extLst>
              </a:tr>
              <a:tr h="478971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Noise Figure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1.7 dB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954702"/>
                  </a:ext>
                </a:extLst>
              </a:tr>
              <a:tr h="478971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Output P1dB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22 dBm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62364768"/>
                  </a:ext>
                </a:extLst>
              </a:tr>
              <a:tr h="47897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>
                          <a:effectLst/>
                        </a:rPr>
                        <a:t> OIP3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>
                          <a:effectLst/>
                        </a:rPr>
                        <a:t>40.5 dBm</a:t>
                      </a:r>
                      <a:endParaRPr lang="en-US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82834782"/>
                  </a:ext>
                </a:extLst>
              </a:tr>
            </a:tbl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D0FBC0-4027-44DB-A754-0D09E924E1D7}"/>
              </a:ext>
            </a:extLst>
          </p:cNvPr>
          <p:cNvSpPr/>
          <p:nvPr/>
        </p:nvSpPr>
        <p:spPr>
          <a:xfrm>
            <a:off x="5552535" y="2928668"/>
            <a:ext cx="5103959" cy="41694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BEB6A551-7169-4418-9294-135A2C462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46" y="1167082"/>
            <a:ext cx="2190750" cy="15621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1199E3A-3F39-40A3-AD95-2F4D3BBC70BB}"/>
              </a:ext>
            </a:extLst>
          </p:cNvPr>
          <p:cNvSpPr/>
          <p:nvPr/>
        </p:nvSpPr>
        <p:spPr>
          <a:xfrm>
            <a:off x="5595666" y="4294516"/>
            <a:ext cx="5103959" cy="41694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DFDC064-2DAD-4BDD-AF7C-413D6BF12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941" y="5615437"/>
            <a:ext cx="2471288" cy="472296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970DA5B4-86BC-4EA2-AB56-B5C974C26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381" y="5101551"/>
            <a:ext cx="4669766" cy="522408"/>
          </a:xfrm>
          <a:prstGeom prst="rect">
            <a:avLst/>
          </a:prstGeom>
        </p:spPr>
      </p:pic>
      <p:pic>
        <p:nvPicPr>
          <p:cNvPr id="11" name="Picture 11" descr="Chart&#10;&#10;Description automatically generated">
            <a:extLst>
              <a:ext uri="{FF2B5EF4-FFF2-40B4-BE49-F238E27FC236}">
                <a16:creationId xmlns:a16="http://schemas.microsoft.com/office/drawing/2014/main" id="{6D0AA50F-99DD-4462-93DF-AAADFA078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626" y="3145288"/>
            <a:ext cx="3490822" cy="286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440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0C09E-CC8C-4732-A6DE-83B071FE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92"/>
            <a:ext cx="9905998" cy="1478570"/>
          </a:xfrm>
        </p:spPr>
        <p:txBody>
          <a:bodyPr>
            <a:normAutofit/>
          </a:bodyPr>
          <a:lstStyle/>
          <a:p>
            <a:r>
              <a:rPr lang="en-US" sz="2400">
                <a:latin typeface="Microsoft JhengHei UI"/>
                <a:ea typeface="Microsoft JhengHei UI"/>
              </a:rPr>
              <a:t>5g Receiver Calculation</a:t>
            </a:r>
            <a:endParaRPr lang="en-US" sz="240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CA7C5-332E-4FEA-9015-9DCF57EF2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01223"/>
            <a:ext cx="10552980" cy="496507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IN">
                <a:latin typeface="Times New Roman"/>
                <a:ea typeface="Microsoft JhengHei UI"/>
                <a:cs typeface="Times New Roman"/>
              </a:rPr>
              <a:t>P</a:t>
            </a:r>
            <a:r>
              <a:rPr lang="en-IN" baseline="-25000">
                <a:latin typeface="Times New Roman"/>
                <a:ea typeface="Microsoft JhengHei UI"/>
                <a:cs typeface="Times New Roman"/>
              </a:rPr>
              <a:t>t </a:t>
            </a:r>
            <a:r>
              <a:rPr lang="en-IN">
                <a:latin typeface="Times New Roman"/>
                <a:ea typeface="Microsoft JhengHei UI"/>
                <a:cs typeface="Times New Roman"/>
              </a:rPr>
              <a:t> = 36.46 </a:t>
            </a:r>
            <a:r>
              <a:rPr lang="en-IN" err="1">
                <a:latin typeface="Times New Roman"/>
                <a:ea typeface="Microsoft JhengHei UI"/>
                <a:cs typeface="Times New Roman"/>
              </a:rPr>
              <a:t>dBmW</a:t>
            </a:r>
            <a:r>
              <a:rPr lang="en-US">
                <a:latin typeface="Times New Roman"/>
                <a:ea typeface="Microsoft JhengHei UI"/>
                <a:cs typeface="Times New Roman"/>
              </a:rPr>
              <a:t> </a:t>
            </a:r>
            <a:endParaRPr lang="en-US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IN">
                <a:latin typeface="Times New Roman"/>
                <a:ea typeface="Microsoft JhengHei UI"/>
                <a:cs typeface="Times New Roman"/>
              </a:rPr>
              <a:t>G</a:t>
            </a:r>
            <a:r>
              <a:rPr lang="en-IN" baseline="-25000">
                <a:latin typeface="Times New Roman"/>
                <a:ea typeface="Microsoft JhengHei UI"/>
                <a:cs typeface="Times New Roman"/>
              </a:rPr>
              <a:t>t </a:t>
            </a:r>
            <a:r>
              <a:rPr lang="en-IN">
                <a:latin typeface="Times New Roman"/>
                <a:ea typeface="Microsoft JhengHei UI"/>
                <a:cs typeface="Times New Roman"/>
              </a:rPr>
              <a:t> = 20dB</a:t>
            </a:r>
            <a:r>
              <a:rPr lang="en-US">
                <a:latin typeface="Times New Roman"/>
                <a:ea typeface="Microsoft JhengHei UI"/>
                <a:cs typeface="Times New Roman"/>
              </a:rPr>
              <a:t> </a:t>
            </a:r>
          </a:p>
          <a:p>
            <a:pPr>
              <a:buNone/>
            </a:pPr>
            <a:r>
              <a:rPr lang="en-IN">
                <a:latin typeface="Times New Roman"/>
                <a:ea typeface="Microsoft JhengHei UI"/>
                <a:cs typeface="Times New Roman"/>
              </a:rPr>
              <a:t>f = 15 GHz </a:t>
            </a:r>
          </a:p>
          <a:p>
            <a:pPr>
              <a:buNone/>
            </a:pPr>
            <a:r>
              <a:rPr lang="en-IN">
                <a:latin typeface="Times New Roman"/>
                <a:ea typeface="Microsoft JhengHei UI"/>
                <a:cs typeface="Times New Roman"/>
              </a:rPr>
              <a:t>λ = c/f = 0.02 </a:t>
            </a:r>
            <a:endParaRPr lang="en-IN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IN">
                <a:latin typeface="Times New Roman"/>
                <a:ea typeface="Microsoft JhengHei UI"/>
                <a:cs typeface="Times New Roman"/>
              </a:rPr>
              <a:t>FSPL = (4*π*R)</a:t>
            </a:r>
            <a:r>
              <a:rPr lang="en-IN" baseline="30000">
                <a:latin typeface="Times New Roman"/>
                <a:ea typeface="Microsoft JhengHei UI"/>
                <a:cs typeface="Times New Roman"/>
              </a:rPr>
              <a:t>2</a:t>
            </a:r>
            <a:r>
              <a:rPr lang="en-IN">
                <a:latin typeface="Times New Roman"/>
                <a:ea typeface="Microsoft JhengHei UI"/>
                <a:cs typeface="Times New Roman"/>
              </a:rPr>
              <a:t> / λ</a:t>
            </a:r>
            <a:r>
              <a:rPr lang="en-IN" baseline="30000">
                <a:latin typeface="Times New Roman"/>
                <a:ea typeface="Microsoft JhengHei UI"/>
                <a:cs typeface="Times New Roman"/>
              </a:rPr>
              <a:t>2</a:t>
            </a:r>
            <a:r>
              <a:rPr lang="en-IN">
                <a:latin typeface="Times New Roman"/>
                <a:ea typeface="Microsoft JhengHei UI"/>
                <a:cs typeface="Times New Roman"/>
              </a:rPr>
              <a:t> =3.94 x 10</a:t>
            </a:r>
            <a:r>
              <a:rPr lang="en-IN" baseline="30000">
                <a:latin typeface="Times New Roman"/>
                <a:ea typeface="Microsoft JhengHei UI"/>
                <a:cs typeface="Times New Roman"/>
              </a:rPr>
              <a:t>11</a:t>
            </a:r>
            <a:r>
              <a:rPr lang="en-IN">
                <a:latin typeface="Times New Roman"/>
                <a:ea typeface="Microsoft JhengHei UI"/>
                <a:cs typeface="Times New Roman"/>
              </a:rPr>
              <a:t> → 115.96 dB</a:t>
            </a:r>
            <a:endParaRPr lang="en-IN" b="1" u="sng">
              <a:latin typeface="Times New Roman"/>
              <a:ea typeface="Microsoft JhengHei UI"/>
              <a:cs typeface="Times New Roman"/>
            </a:endParaRPr>
          </a:p>
          <a:p>
            <a:pPr>
              <a:buNone/>
            </a:pPr>
            <a:r>
              <a:rPr lang="en-IN">
                <a:latin typeface="Times New Roman"/>
                <a:ea typeface="Microsoft JhengHei UI"/>
                <a:cs typeface="Times New Roman"/>
              </a:rPr>
              <a:t>𝑃</a:t>
            </a:r>
            <a:r>
              <a:rPr lang="en-IN" baseline="-25000">
                <a:latin typeface="Times New Roman"/>
                <a:ea typeface="Microsoft JhengHei UI"/>
                <a:cs typeface="Times New Roman"/>
              </a:rPr>
              <a:t>𝑟</a:t>
            </a:r>
            <a:r>
              <a:rPr lang="en-IN">
                <a:latin typeface="Times New Roman"/>
                <a:ea typeface="Microsoft JhengHei UI"/>
                <a:cs typeface="Times New Roman"/>
              </a:rPr>
              <a:t>=𝑃</a:t>
            </a:r>
            <a:r>
              <a:rPr lang="en-IN" baseline="-25000">
                <a:latin typeface="Times New Roman"/>
                <a:ea typeface="Microsoft JhengHei UI"/>
                <a:cs typeface="Times New Roman"/>
              </a:rPr>
              <a:t>𝑡</a:t>
            </a:r>
            <a:r>
              <a:rPr lang="en-IN">
                <a:latin typeface="Times New Roman"/>
                <a:ea typeface="Microsoft JhengHei UI"/>
                <a:cs typeface="Times New Roman"/>
              </a:rPr>
              <a:t>+𝐺</a:t>
            </a:r>
            <a:r>
              <a:rPr lang="en-IN" baseline="-25000">
                <a:latin typeface="Times New Roman"/>
                <a:ea typeface="Microsoft JhengHei UI"/>
                <a:cs typeface="Times New Roman"/>
              </a:rPr>
              <a:t>𝑡</a:t>
            </a:r>
            <a:r>
              <a:rPr lang="en-IN">
                <a:latin typeface="Times New Roman"/>
                <a:ea typeface="Microsoft JhengHei UI"/>
                <a:cs typeface="Times New Roman"/>
              </a:rPr>
              <a:t>+𝐺</a:t>
            </a:r>
            <a:r>
              <a:rPr lang="en-IN" baseline="-25000">
                <a:latin typeface="Times New Roman"/>
                <a:ea typeface="Microsoft JhengHei UI"/>
                <a:cs typeface="Times New Roman"/>
              </a:rPr>
              <a:t>𝑟</a:t>
            </a:r>
            <a:r>
              <a:rPr lang="en-IN">
                <a:latin typeface="Times New Roman"/>
                <a:ea typeface="Microsoft JhengHei UI"/>
                <a:cs typeface="Times New Roman"/>
              </a:rPr>
              <a:t>−𝐹𝑆𝑃𝐿 = 36.46 + 20 + 20 - 115.96 = </a:t>
            </a:r>
            <a:r>
              <a:rPr lang="en-IN" u="sng">
                <a:latin typeface="Times New Roman"/>
                <a:ea typeface="Microsoft JhengHei UI"/>
                <a:cs typeface="Times New Roman"/>
              </a:rPr>
              <a:t>-39.5 dBm</a:t>
            </a:r>
          </a:p>
          <a:p>
            <a:pPr>
              <a:buNone/>
            </a:pPr>
            <a:r>
              <a:rPr lang="en-IN">
                <a:latin typeface="Times New Roman"/>
                <a:ea typeface="Microsoft JhengHei UI"/>
                <a:cs typeface="Times New Roman"/>
              </a:rPr>
              <a:t>𝑀𝐷𝑆=𝑁</a:t>
            </a:r>
            <a:r>
              <a:rPr lang="en-IN" baseline="-25000">
                <a:latin typeface="Times New Roman"/>
                <a:ea typeface="Microsoft JhengHei UI"/>
                <a:cs typeface="Times New Roman"/>
              </a:rPr>
              <a:t>0</a:t>
            </a:r>
            <a:r>
              <a:rPr lang="en-IN">
                <a:latin typeface="Times New Roman"/>
                <a:ea typeface="Microsoft JhengHei UI"/>
                <a:cs typeface="Times New Roman"/>
              </a:rPr>
              <a:t>=𝑘𝑇𝐵=𝑘 (151.85 𝐾)(1.25 G𝐻𝑧) → </a:t>
            </a:r>
            <a:r>
              <a:rPr lang="en-IN" u="sng">
                <a:latin typeface="Times New Roman"/>
                <a:ea typeface="Microsoft JhengHei UI"/>
                <a:cs typeface="Times New Roman"/>
              </a:rPr>
              <a:t>-85.817 dBm</a:t>
            </a:r>
          </a:p>
          <a:p>
            <a:pPr marL="0" indent="0">
              <a:buNone/>
            </a:pP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91530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2CD76D-7439-4155-B191-7455D92BE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15310"/>
            <a:ext cx="9877244" cy="917854"/>
          </a:xfrm>
        </p:spPr>
        <p:txBody>
          <a:bodyPr/>
          <a:lstStyle/>
          <a:p>
            <a:r>
              <a:rPr lang="en-US" cap="none">
                <a:latin typeface="Microsoft JhengHei UI"/>
                <a:ea typeface="Microsoft JhengHei UI"/>
              </a:rPr>
              <a:t>5G Tx &amp; Rx Channel</a:t>
            </a:r>
            <a:endParaRPr lang="en-US"/>
          </a:p>
        </p:txBody>
      </p:sp>
      <p:pic>
        <p:nvPicPr>
          <p:cNvPr id="6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AC796375-D703-43FC-B39A-ED97AF410B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2733" y="1214317"/>
            <a:ext cx="10395886" cy="5439524"/>
          </a:xfrm>
        </p:spPr>
      </p:pic>
    </p:spTree>
    <p:extLst>
      <p:ext uri="{BB962C8B-B14F-4D97-AF65-F5344CB8AC3E}">
        <p14:creationId xmlns:p14="http://schemas.microsoft.com/office/powerpoint/2010/main" val="42224609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2CD76D-7439-4155-B191-7455D92BE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960" y="100933"/>
            <a:ext cx="9877244" cy="917854"/>
          </a:xfrm>
        </p:spPr>
        <p:txBody>
          <a:bodyPr>
            <a:normAutofit/>
          </a:bodyPr>
          <a:lstStyle/>
          <a:p>
            <a:r>
              <a:rPr lang="en-US" sz="3200" cap="none">
                <a:latin typeface="Microsoft JhengHei UI"/>
                <a:ea typeface="Microsoft JhengHei UI"/>
              </a:rPr>
              <a:t>5G Tx &amp; Rx Channel</a:t>
            </a:r>
          </a:p>
        </p:txBody>
      </p:sp>
      <p:pic>
        <p:nvPicPr>
          <p:cNvPr id="5" name="Picture 6" descr="A picture containing graphical user interface, chart&#10;&#10;Description automatically generated">
            <a:extLst>
              <a:ext uri="{FF2B5EF4-FFF2-40B4-BE49-F238E27FC236}">
                <a16:creationId xmlns:a16="http://schemas.microsoft.com/office/drawing/2014/main" id="{84C74288-12B6-4793-9B7B-5C249E81E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838" y="869261"/>
            <a:ext cx="9161637" cy="5741449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053913-9DDE-4DB2-85BF-DE2F8CD0C177}"/>
              </a:ext>
            </a:extLst>
          </p:cNvPr>
          <p:cNvSpPr txBox="1"/>
          <p:nvPr/>
        </p:nvSpPr>
        <p:spPr>
          <a:xfrm>
            <a:off x="9555192" y="1201946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2000" b="1">
                <a:latin typeface="Times New Roman"/>
              </a:rPr>
              <a:t>FSPL= -115.96dB</a:t>
            </a:r>
            <a:endParaRPr lang="en-IN" sz="2000" b="1">
              <a:latin typeface="Times New Roman"/>
              <a:cs typeface="Times New Roman"/>
            </a:endParaRPr>
          </a:p>
          <a:p>
            <a:r>
              <a:rPr lang="en-IN" sz="2000" b="1">
                <a:latin typeface="Times New Roman"/>
                <a:cs typeface="Times New Roman"/>
              </a:rPr>
              <a:t>Antenna Gain = 20 dB</a:t>
            </a:r>
          </a:p>
        </p:txBody>
      </p:sp>
    </p:spTree>
    <p:extLst>
      <p:ext uri="{BB962C8B-B14F-4D97-AF65-F5344CB8AC3E}">
        <p14:creationId xmlns:p14="http://schemas.microsoft.com/office/powerpoint/2010/main" val="6197479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571DFA-F412-4312-8586-B740C171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997" y="0"/>
            <a:ext cx="7188678" cy="745325"/>
          </a:xfrm>
        </p:spPr>
        <p:txBody>
          <a:bodyPr>
            <a:normAutofit/>
          </a:bodyPr>
          <a:lstStyle/>
          <a:p>
            <a:r>
              <a:rPr lang="en-US" sz="2800" cap="none">
                <a:latin typeface="Microsoft JhengHei UI"/>
                <a:ea typeface="Microsoft JhengHei UI"/>
              </a:rPr>
              <a:t>5G Comm Link Spec Compliance Matrix</a:t>
            </a:r>
            <a:endParaRPr lang="en-US" sz="28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8014B6-3480-4FE8-8A76-E456C556D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035FEC5B-FB48-4744-90EA-8F3321E568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9212109"/>
              </p:ext>
            </p:extLst>
          </p:nvPr>
        </p:nvGraphicFramePr>
        <p:xfrm>
          <a:off x="100641" y="747622"/>
          <a:ext cx="12054466" cy="604830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88094">
                  <a:extLst>
                    <a:ext uri="{9D8B030D-6E8A-4147-A177-3AD203B41FA5}">
                      <a16:colId xmlns:a16="http://schemas.microsoft.com/office/drawing/2014/main" val="4169518588"/>
                    </a:ext>
                  </a:extLst>
                </a:gridCol>
                <a:gridCol w="1341120">
                  <a:extLst>
                    <a:ext uri="{9D8B030D-6E8A-4147-A177-3AD203B41FA5}">
                      <a16:colId xmlns:a16="http://schemas.microsoft.com/office/drawing/2014/main" val="2708271736"/>
                    </a:ext>
                  </a:extLst>
                </a:gridCol>
                <a:gridCol w="2956560">
                  <a:extLst>
                    <a:ext uri="{9D8B030D-6E8A-4147-A177-3AD203B41FA5}">
                      <a16:colId xmlns:a16="http://schemas.microsoft.com/office/drawing/2014/main" val="2037347982"/>
                    </a:ext>
                  </a:extLst>
                </a:gridCol>
                <a:gridCol w="1066798">
                  <a:extLst>
                    <a:ext uri="{9D8B030D-6E8A-4147-A177-3AD203B41FA5}">
                      <a16:colId xmlns:a16="http://schemas.microsoft.com/office/drawing/2014/main" val="1566661208"/>
                    </a:ext>
                  </a:extLst>
                </a:gridCol>
                <a:gridCol w="1904999">
                  <a:extLst>
                    <a:ext uri="{9D8B030D-6E8A-4147-A177-3AD203B41FA5}">
                      <a16:colId xmlns:a16="http://schemas.microsoft.com/office/drawing/2014/main" val="1311550234"/>
                    </a:ext>
                  </a:extLst>
                </a:gridCol>
                <a:gridCol w="1196895">
                  <a:extLst>
                    <a:ext uri="{9D8B030D-6E8A-4147-A177-3AD203B41FA5}">
                      <a16:colId xmlns:a16="http://schemas.microsoft.com/office/drawing/2014/main" val="2235182691"/>
                    </a:ext>
                  </a:extLst>
                </a:gridCol>
              </a:tblGrid>
              <a:tr h="627214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Initial Spec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Reason for Changing Spec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Min/Max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Simulated 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Compliant</a:t>
                      </a:r>
                    </a:p>
                    <a:p>
                      <a:pPr algn="ctr"/>
                      <a:r>
                        <a:rPr lang="en-US"/>
                        <a:t>(Y/N)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723783"/>
                  </a:ext>
                </a:extLst>
              </a:tr>
              <a:tr h="627214">
                <a:tc>
                  <a:txBody>
                    <a:bodyPr/>
                    <a:lstStyle/>
                    <a:p>
                      <a:r>
                        <a:rPr lang="en-US"/>
                        <a:t>Frequency Band (GHz)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14.5 - 15.5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highlight>
                          <a:srgbClr val="000000"/>
                        </a:highlight>
                        <a:latin typeface="Arial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Min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6253777"/>
                  </a:ext>
                </a:extLst>
              </a:tr>
              <a:tr h="358408">
                <a:tc>
                  <a:txBody>
                    <a:bodyPr/>
                    <a:lstStyle/>
                    <a:p>
                      <a:r>
                        <a:rPr lang="en-US"/>
                        <a:t>Transmit Output Power (dBm)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highlight>
                          <a:srgbClr val="000000"/>
                        </a:highlight>
                        <a:latin typeface="Arial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Min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36.44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909513"/>
                  </a:ext>
                </a:extLst>
              </a:tr>
              <a:tr h="612280">
                <a:tc>
                  <a:txBody>
                    <a:bodyPr/>
                    <a:lstStyle/>
                    <a:p>
                      <a:r>
                        <a:rPr lang="en-US"/>
                        <a:t>Transmit Channel Gain 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To achieve Pt </a:t>
                      </a:r>
                      <a:r>
                        <a:rPr lang="en-US" sz="1600" b="0" i="0" u="none" strike="noStrike" cap="none" normalizeH="0" baseline="0" noProof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atleast</a:t>
                      </a:r>
                      <a:r>
                        <a:rPr lang="en-US" sz="16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 33</a:t>
                      </a:r>
                      <a:endParaRPr lang="en-US" sz="1600" b="0" i="0" u="none" strike="noStrike" cap="none" normalizeH="0" baseline="0" noProof="0">
                        <a:ln>
                          <a:noFill/>
                        </a:ln>
                        <a:effectLst/>
                      </a:endParaRPr>
                    </a:p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lang="en-US" sz="1600" b="0" i="0" u="none" strike="noStrike" cap="none" normalizeH="0" baseline="0" noProof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dbm</a:t>
                      </a:r>
                      <a:endParaRPr kumimoji="0" lang="en-US" err="1"/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Min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46.17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2561292"/>
                  </a:ext>
                </a:extLst>
              </a:tr>
              <a:tr h="358408">
                <a:tc>
                  <a:txBody>
                    <a:bodyPr/>
                    <a:lstStyle/>
                    <a:p>
                      <a:r>
                        <a:rPr lang="en-US"/>
                        <a:t>Transmit Channel PAE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highlight>
                          <a:srgbClr val="000000"/>
                        </a:highlight>
                        <a:latin typeface="Arial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Min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1167933"/>
                  </a:ext>
                </a:extLst>
              </a:tr>
              <a:tr h="358408">
                <a:tc>
                  <a:txBody>
                    <a:bodyPr/>
                    <a:lstStyle/>
                    <a:p>
                      <a:r>
                        <a:rPr lang="en-US"/>
                        <a:t>Receive Noise Figure 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highlight>
                          <a:srgbClr val="000000"/>
                        </a:highlight>
                        <a:latin typeface="Arial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Max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5494722"/>
                  </a:ext>
                </a:extLst>
              </a:tr>
              <a:tr h="612280">
                <a:tc>
                  <a:txBody>
                    <a:bodyPr/>
                    <a:lstStyle/>
                    <a:p>
                      <a:r>
                        <a:rPr lang="en-US"/>
                        <a:t>Receive Channel Gain 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To achieve Pout nearly 0</a:t>
                      </a:r>
                      <a:endParaRPr lang="en-US" sz="1600">
                        <a:solidFill>
                          <a:schemeClr val="bg1"/>
                        </a:solidFill>
                      </a:endParaRPr>
                    </a:p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sz="1600" b="0" i="0" u="none" strike="noStrike" cap="none" normalizeH="0" baseline="0" noProof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dbm</a:t>
                      </a:r>
                      <a:endParaRPr kumimoji="0" lang="en-US" sz="1600" err="1">
                        <a:solidFill>
                          <a:schemeClr val="bg1"/>
                        </a:solidFill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Min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46.44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0804559"/>
                  </a:ext>
                </a:extLst>
              </a:tr>
              <a:tr h="612280">
                <a:tc>
                  <a:txBody>
                    <a:bodyPr/>
                    <a:lstStyle/>
                    <a:p>
                      <a:r>
                        <a:rPr lang="en-US"/>
                        <a:t>Receiver Channel OIP3 (dBm)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To achieve Pout nearly 0</a:t>
                      </a:r>
                      <a:endParaRPr lang="en-US" sz="1600" b="0" i="0" u="none" strike="noStrike" cap="none" normalizeH="0" baseline="0" noProof="0">
                        <a:ln>
                          <a:noFill/>
                        </a:ln>
                        <a:effectLst/>
                      </a:endParaRPr>
                    </a:p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lang="en-US" sz="1600" b="0" i="0" u="none" strike="noStrike" cap="none" normalizeH="0" baseline="0" noProof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dbm</a:t>
                      </a:r>
                      <a:endParaRPr kumimoji="0" lang="en-US" err="1"/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Min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36.19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5623816"/>
                  </a:ext>
                </a:extLst>
              </a:tr>
              <a:tr h="403209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TX Antenna Az Beamwidth (degrees)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+/- 60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highlight>
                          <a:srgbClr val="000000"/>
                        </a:highlight>
                        <a:latin typeface="Arial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Max</a:t>
                      </a:r>
                      <a:endParaRPr kumimoji="0" lang="en-US">
                        <a:solidFill>
                          <a:schemeClr val="bg1"/>
                        </a:solidFill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24.5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773312"/>
                  </a:ext>
                </a:extLst>
              </a:tr>
              <a:tr h="403209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/>
                        <a:t>RX Antenna Az Beamwidth (degrees)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+/- 60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highlight>
                          <a:srgbClr val="000000"/>
                        </a:highlight>
                        <a:latin typeface="Arial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Max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Tw Cen MT"/>
                        </a:rPr>
                        <a:t>24.5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4602871"/>
                  </a:ext>
                </a:extLst>
              </a:tr>
              <a:tr h="3584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Range (m)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highlight>
                          <a:srgbClr val="000000"/>
                        </a:highlight>
                        <a:latin typeface="Arial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Min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999.59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1957298"/>
                  </a:ext>
                </a:extLst>
              </a:tr>
              <a:tr h="612280">
                <a:tc>
                  <a:txBody>
                    <a:bodyPr/>
                    <a:lstStyle/>
                    <a:p>
                      <a:r>
                        <a:rPr lang="en-US" altLang="zh-CN"/>
                        <a:t>Total DC Power Consumption (W)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 normalizeH="0" baseline="0" noProof="0">
                          <a:ln>
                            <a:noFill/>
                          </a:ln>
                          <a:effectLst/>
                        </a:rPr>
                        <a:t>DC power consumption is</a:t>
                      </a:r>
                      <a:endParaRPr lang="en-US"/>
                    </a:p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sz="1600" b="0" i="0" u="none" strike="noStrike" cap="none" normalizeH="0" baseline="0" noProof="0">
                          <a:ln>
                            <a:noFill/>
                          </a:ln>
                          <a:effectLst/>
                        </a:rPr>
                        <a:t>larger than expected</a:t>
                      </a:r>
                      <a:endParaRPr kumimoji="0" lang="en-US"/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Max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>
                          <a:latin typeface="Tw Cen MT"/>
                        </a:rPr>
                        <a:t>7.72+2.35=10.07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49071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2267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C17F6-70A7-49EC-95E0-44859A4ED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81125"/>
            <a:ext cx="9905998" cy="1478570"/>
          </a:xfrm>
        </p:spPr>
        <p:txBody>
          <a:bodyPr/>
          <a:lstStyle/>
          <a:p>
            <a:r>
              <a:rPr lang="en-US" cap="none">
                <a:latin typeface="Microsoft JhengHei UI"/>
                <a:ea typeface="Microsoft JhengHei UI"/>
              </a:rPr>
              <a:t>Radar TX And RX Channel</a:t>
            </a:r>
            <a:endParaRPr lang="en-US" cap="none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9A35C35-5D6F-487B-952F-B7E7E8000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427" y="1435463"/>
            <a:ext cx="9167146" cy="532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549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88C34-6F50-4788-8EAB-57443D58D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460256"/>
            <a:ext cx="9905998" cy="1478570"/>
          </a:xfrm>
        </p:spPr>
        <p:txBody>
          <a:bodyPr/>
          <a:lstStyle/>
          <a:p>
            <a:r>
              <a:rPr lang="en-US" cap="none">
                <a:latin typeface="Microsoft JhengHei UI"/>
                <a:ea typeface="Microsoft JhengHei UI"/>
              </a:rPr>
              <a:t>Radar TX And RX Graph</a:t>
            </a:r>
            <a:endParaRPr lang="en-US" cap="none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960A53E-83C0-4922-BEB6-B47E792CB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247" y="1491425"/>
            <a:ext cx="8634327" cy="522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4270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802262-96C1-43D0-8D7E-411755ECE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036" y="302216"/>
            <a:ext cx="9905998" cy="1478570"/>
          </a:xfrm>
        </p:spPr>
        <p:txBody>
          <a:bodyPr/>
          <a:lstStyle/>
          <a:p>
            <a:r>
              <a:rPr lang="en-US" cap="none"/>
              <a:t>Top-level Compliance Matrix: Radar</a:t>
            </a: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3E9ED35B-6BD9-4568-9EFE-47FE86455F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50141"/>
              </p:ext>
            </p:extLst>
          </p:nvPr>
        </p:nvGraphicFramePr>
        <p:xfrm>
          <a:off x="747622" y="1710906"/>
          <a:ext cx="10980138" cy="471717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284133">
                  <a:extLst>
                    <a:ext uri="{9D8B030D-6E8A-4147-A177-3AD203B41FA5}">
                      <a16:colId xmlns:a16="http://schemas.microsoft.com/office/drawing/2014/main" val="4169518588"/>
                    </a:ext>
                  </a:extLst>
                </a:gridCol>
                <a:gridCol w="1644665">
                  <a:extLst>
                    <a:ext uri="{9D8B030D-6E8A-4147-A177-3AD203B41FA5}">
                      <a16:colId xmlns:a16="http://schemas.microsoft.com/office/drawing/2014/main" val="2708271736"/>
                    </a:ext>
                  </a:extLst>
                </a:gridCol>
                <a:gridCol w="1436013">
                  <a:extLst>
                    <a:ext uri="{9D8B030D-6E8A-4147-A177-3AD203B41FA5}">
                      <a16:colId xmlns:a16="http://schemas.microsoft.com/office/drawing/2014/main" val="1566661208"/>
                    </a:ext>
                  </a:extLst>
                </a:gridCol>
                <a:gridCol w="2185664">
                  <a:extLst>
                    <a:ext uri="{9D8B030D-6E8A-4147-A177-3AD203B41FA5}">
                      <a16:colId xmlns:a16="http://schemas.microsoft.com/office/drawing/2014/main" val="1311550234"/>
                    </a:ext>
                  </a:extLst>
                </a:gridCol>
                <a:gridCol w="1429663">
                  <a:extLst>
                    <a:ext uri="{9D8B030D-6E8A-4147-A177-3AD203B41FA5}">
                      <a16:colId xmlns:a16="http://schemas.microsoft.com/office/drawing/2014/main" val="2235182691"/>
                    </a:ext>
                  </a:extLst>
                </a:gridCol>
              </a:tblGrid>
              <a:tr h="69435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Original Spec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Min/Max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Simulated 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Compliant</a:t>
                      </a:r>
                    </a:p>
                    <a:p>
                      <a:pPr algn="ctr"/>
                      <a:r>
                        <a:rPr lang="en-US"/>
                        <a:t>(Y/N)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723783"/>
                  </a:ext>
                </a:extLst>
              </a:tr>
              <a:tr h="402282">
                <a:tc>
                  <a:txBody>
                    <a:bodyPr/>
                    <a:lstStyle/>
                    <a:p>
                      <a:r>
                        <a:rPr lang="en-US"/>
                        <a:t>Frequency Band (GHz)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76 – 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000000"/>
                          </a:highlight>
                          <a:latin typeface="Arial"/>
                        </a:rPr>
                        <a:t>Min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(77) 76.5-77.5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6253777"/>
                  </a:ext>
                </a:extLst>
              </a:tr>
              <a:tr h="402282">
                <a:tc>
                  <a:txBody>
                    <a:bodyPr/>
                    <a:lstStyle/>
                    <a:p>
                      <a:r>
                        <a:rPr lang="en-US"/>
                        <a:t>Transmit Output Power (dBm)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000000"/>
                          </a:highlight>
                          <a:latin typeface="Arial"/>
                        </a:rPr>
                        <a:t>Min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28.04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909513"/>
                  </a:ext>
                </a:extLst>
              </a:tr>
              <a:tr h="402282">
                <a:tc>
                  <a:txBody>
                    <a:bodyPr/>
                    <a:lstStyle/>
                    <a:p>
                      <a:r>
                        <a:rPr lang="en-US"/>
                        <a:t>Transmit Channel Gain 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000000"/>
                          </a:highlight>
                          <a:latin typeface="Arial"/>
                        </a:rPr>
                        <a:t>Min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13.04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2561292"/>
                  </a:ext>
                </a:extLst>
              </a:tr>
              <a:tr h="402282">
                <a:tc>
                  <a:txBody>
                    <a:bodyPr/>
                    <a:lstStyle/>
                    <a:p>
                      <a:r>
                        <a:rPr lang="en-US"/>
                        <a:t>Transmit Channel PAE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000000"/>
                          </a:highlight>
                          <a:latin typeface="Arial"/>
                        </a:rPr>
                        <a:t>Min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1167933"/>
                  </a:ext>
                </a:extLst>
              </a:tr>
              <a:tr h="402282">
                <a:tc>
                  <a:txBody>
                    <a:bodyPr/>
                    <a:lstStyle/>
                    <a:p>
                      <a:r>
                        <a:rPr lang="en-US"/>
                        <a:t>Receive Noise Figure 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000000"/>
                          </a:highlight>
                          <a:latin typeface="Arial"/>
                        </a:rPr>
                        <a:t>Max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5494722"/>
                  </a:ext>
                </a:extLst>
              </a:tr>
              <a:tr h="402282">
                <a:tc>
                  <a:txBody>
                    <a:bodyPr/>
                    <a:lstStyle/>
                    <a:p>
                      <a:r>
                        <a:rPr lang="en-US"/>
                        <a:t>Receive Channel Gain 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000000"/>
                          </a:highlight>
                          <a:latin typeface="Arial"/>
                        </a:rPr>
                        <a:t>Min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40.78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0804559"/>
                  </a:ext>
                </a:extLst>
              </a:tr>
              <a:tr h="402282">
                <a:tc>
                  <a:txBody>
                    <a:bodyPr/>
                    <a:lstStyle/>
                    <a:p>
                      <a:r>
                        <a:rPr lang="en-US"/>
                        <a:t>Receiver Channel OIP3 (dBm)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000000"/>
                          </a:highlight>
                          <a:latin typeface="Arial"/>
                        </a:rPr>
                        <a:t>Min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20.38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5623816"/>
                  </a:ext>
                </a:extLst>
              </a:tr>
              <a:tr h="4022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Antenna Beamwidth (degrees)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+/- 3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000000"/>
                          </a:highlight>
                          <a:latin typeface="Arial"/>
                        </a:rPr>
                        <a:t>Max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4602871"/>
                  </a:ext>
                </a:extLst>
              </a:tr>
              <a:tr h="4022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Range (m) with Target RCS=1.0m^2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000000"/>
                          </a:highlight>
                          <a:latin typeface="Arial"/>
                        </a:rPr>
                        <a:t>Min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78.4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1957298"/>
                  </a:ext>
                </a:extLst>
              </a:tr>
              <a:tr h="402282">
                <a:tc>
                  <a:txBody>
                    <a:bodyPr/>
                    <a:lstStyle/>
                    <a:p>
                      <a:r>
                        <a:rPr lang="en-US" altLang="zh-CN"/>
                        <a:t>Total DC Power Consumption (W)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000000"/>
                          </a:highlight>
                          <a:latin typeface="Arial"/>
                        </a:rPr>
                        <a:t>Max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12.37 +4.71=17.08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49071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67531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2CD76D-7439-4155-B191-7455D92BE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3677" y="402857"/>
            <a:ext cx="5032075" cy="917854"/>
          </a:xfrm>
        </p:spPr>
        <p:txBody>
          <a:bodyPr>
            <a:normAutofit/>
          </a:bodyPr>
          <a:lstStyle/>
          <a:p>
            <a:r>
              <a:rPr lang="en-US" sz="3200" cap="none">
                <a:latin typeface="Microsoft JhengHei UI"/>
                <a:ea typeface="Microsoft JhengHei UI"/>
              </a:rPr>
              <a:t>DC Power Calculation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4E12A4-AF0D-45FD-8FB1-7A3881D5B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016" y="1631262"/>
            <a:ext cx="10898038" cy="443310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>
                <a:latin typeface="Microsoft JhengHei UI"/>
                <a:ea typeface="Microsoft JhengHei UI"/>
              </a:rPr>
              <a:t>DC source : Lead-Acid Battery from the Vehicle</a:t>
            </a:r>
          </a:p>
          <a:p>
            <a:pPr>
              <a:lnSpc>
                <a:spcPct val="200000"/>
              </a:lnSpc>
            </a:pPr>
            <a:r>
              <a:rPr lang="en-US" sz="1800">
                <a:latin typeface="Microsoft JhengHei UI"/>
                <a:ea typeface="Microsoft JhengHei UI"/>
              </a:rPr>
              <a:t>𝑃</a:t>
            </a:r>
            <a:r>
              <a:rPr lang="en-US" sz="1800" baseline="-25000">
                <a:latin typeface="Microsoft JhengHei UI"/>
                <a:ea typeface="Microsoft JhengHei UI"/>
              </a:rPr>
              <a:t>𝐷𝐶,5G𝑅𝑋 </a:t>
            </a:r>
            <a:r>
              <a:rPr lang="en-US" sz="1800">
                <a:latin typeface="Microsoft JhengHei UI"/>
                <a:ea typeface="Microsoft JhengHei UI"/>
              </a:rPr>
              <a:t>= 𝑃</a:t>
            </a:r>
            <a:r>
              <a:rPr lang="en-US" sz="1800" baseline="-25000">
                <a:latin typeface="Microsoft JhengHei UI"/>
                <a:ea typeface="Microsoft JhengHei UI"/>
              </a:rPr>
              <a:t>𝐷𝐶,𝐿𝑁𝐴</a:t>
            </a:r>
            <a:r>
              <a:rPr lang="en-US" sz="1800">
                <a:latin typeface="Microsoft JhengHei UI"/>
                <a:ea typeface="Microsoft JhengHei UI"/>
              </a:rPr>
              <a:t>+2(𝑃</a:t>
            </a:r>
            <a:r>
              <a:rPr lang="en-US" sz="1800" baseline="-25000">
                <a:latin typeface="Microsoft JhengHei UI"/>
                <a:ea typeface="Microsoft JhengHei UI"/>
              </a:rPr>
              <a:t>𝐷𝐶,𝐼𝐹𝐴𝑚𝑝</a:t>
            </a:r>
            <a:r>
              <a:rPr lang="en-US" sz="1800">
                <a:latin typeface="Microsoft JhengHei UI"/>
                <a:ea typeface="Microsoft JhengHei UI"/>
              </a:rPr>
              <a:t>)+𝑃</a:t>
            </a:r>
            <a:r>
              <a:rPr lang="en-US" sz="1800" baseline="-25000">
                <a:latin typeface="Microsoft JhengHei UI"/>
                <a:ea typeface="Microsoft JhengHei UI"/>
              </a:rPr>
              <a:t>𝐷𝐶,𝐿𝑂 </a:t>
            </a:r>
            <a:r>
              <a:rPr lang="en-US" sz="1800">
                <a:latin typeface="Microsoft JhengHei UI"/>
                <a:ea typeface="Microsoft JhengHei UI"/>
              </a:rPr>
              <a:t>= (3V*52mA) + 2(5V*130mA) + (10V*90mA) = 2.35W</a:t>
            </a:r>
            <a:endParaRPr lang="en-US" sz="2000"/>
          </a:p>
          <a:p>
            <a:pPr>
              <a:lnSpc>
                <a:spcPct val="200000"/>
              </a:lnSpc>
            </a:pPr>
            <a:r>
              <a:rPr lang="en-US" sz="1800">
                <a:latin typeface="Microsoft JhengHei UI"/>
                <a:ea typeface="Microsoft JhengHei UI"/>
              </a:rPr>
              <a:t>𝑃</a:t>
            </a:r>
            <a:r>
              <a:rPr lang="en-US" sz="1800" baseline="-25000">
                <a:latin typeface="Microsoft JhengHei UI"/>
                <a:ea typeface="Microsoft JhengHei UI"/>
              </a:rPr>
              <a:t>𝐷𝐶,5GTX </a:t>
            </a:r>
            <a:r>
              <a:rPr lang="en-US" sz="1800">
                <a:latin typeface="Microsoft JhengHei UI"/>
                <a:ea typeface="Microsoft JhengHei UI"/>
              </a:rPr>
              <a:t>= </a:t>
            </a:r>
            <a:r>
              <a:rPr lang="en-IN" sz="1600">
                <a:latin typeface="Microsoft JhengHei UI"/>
                <a:ea typeface="Microsoft JhengHei UI"/>
              </a:rPr>
              <a:t>P</a:t>
            </a:r>
            <a:r>
              <a:rPr lang="en-IN" sz="1600" baseline="-25000">
                <a:latin typeface="Microsoft JhengHei UI"/>
                <a:ea typeface="Microsoft JhengHei UI"/>
              </a:rPr>
              <a:t>DC,LNA </a:t>
            </a:r>
            <a:r>
              <a:rPr lang="en-IN" sz="1600">
                <a:latin typeface="Microsoft JhengHei UI"/>
                <a:ea typeface="Microsoft JhengHei UI"/>
              </a:rPr>
              <a:t>+ P</a:t>
            </a:r>
            <a:r>
              <a:rPr lang="en-IN" sz="1600" baseline="-25000">
                <a:latin typeface="Microsoft JhengHei UI"/>
                <a:ea typeface="Microsoft JhengHei UI"/>
              </a:rPr>
              <a:t>DC,PA1</a:t>
            </a:r>
            <a:r>
              <a:rPr lang="en-IN" sz="1600">
                <a:latin typeface="Microsoft JhengHei UI"/>
                <a:ea typeface="Microsoft JhengHei UI"/>
              </a:rPr>
              <a:t>+ P</a:t>
            </a:r>
            <a:r>
              <a:rPr lang="en-IN" sz="1600" baseline="-25000">
                <a:latin typeface="Microsoft JhengHei UI"/>
                <a:ea typeface="Microsoft JhengHei UI"/>
              </a:rPr>
              <a:t>DC,PA2</a:t>
            </a:r>
            <a:r>
              <a:rPr lang="en-IN" sz="1600">
                <a:latin typeface="Microsoft JhengHei UI"/>
                <a:ea typeface="Microsoft JhengHei UI"/>
              </a:rPr>
              <a:t>+ P</a:t>
            </a:r>
            <a:r>
              <a:rPr lang="en-IN" sz="1600" baseline="-25000">
                <a:latin typeface="Microsoft JhengHei UI"/>
                <a:ea typeface="Microsoft JhengHei UI"/>
              </a:rPr>
              <a:t>DC,LO</a:t>
            </a:r>
            <a:r>
              <a:rPr lang="en-IN" sz="1800" baseline="-25000">
                <a:latin typeface="Microsoft JhengHei UI"/>
                <a:ea typeface="Microsoft JhengHei UI"/>
              </a:rPr>
              <a:t> </a:t>
            </a:r>
            <a:r>
              <a:rPr lang="en-IN" sz="1800">
                <a:latin typeface="Microsoft JhengHei UI"/>
                <a:ea typeface="Microsoft JhengHei UI"/>
              </a:rPr>
              <a:t>= (5V*65mA)+(6V*210mA)+(24V*240mA)+(5V*75mA) =  7.720W</a:t>
            </a:r>
            <a:endParaRPr lang="en-US" sz="1800"/>
          </a:p>
          <a:p>
            <a:pPr>
              <a:lnSpc>
                <a:spcPct val="200000"/>
              </a:lnSpc>
            </a:pPr>
            <a:r>
              <a:rPr lang="en-US" sz="1800">
                <a:latin typeface="Microsoft JhengHei UI"/>
                <a:ea typeface="Microsoft JhengHei UI"/>
              </a:rPr>
              <a:t>𝑃</a:t>
            </a:r>
            <a:r>
              <a:rPr lang="en-US" sz="1800" baseline="-25000">
                <a:latin typeface="Microsoft JhengHei UI"/>
                <a:ea typeface="Microsoft JhengHei UI"/>
              </a:rPr>
              <a:t>𝐷𝐶,Radar𝑅𝑋 </a:t>
            </a:r>
            <a:r>
              <a:rPr lang="en-US" sz="1800">
                <a:latin typeface="Microsoft JhengHei UI"/>
                <a:ea typeface="Microsoft JhengHei UI"/>
              </a:rPr>
              <a:t>=  𝑃</a:t>
            </a:r>
            <a:r>
              <a:rPr lang="en-US" sz="1800" baseline="-25000">
                <a:latin typeface="Microsoft JhengHei UI"/>
                <a:ea typeface="Microsoft JhengHei UI"/>
              </a:rPr>
              <a:t>𝐷𝐶, LNA1</a:t>
            </a:r>
            <a:r>
              <a:rPr lang="en-US" sz="1800">
                <a:latin typeface="Microsoft JhengHei UI"/>
                <a:ea typeface="Microsoft JhengHei UI"/>
              </a:rPr>
              <a:t>+𝑃</a:t>
            </a:r>
            <a:r>
              <a:rPr lang="en-US" sz="1800" baseline="-25000">
                <a:latin typeface="Microsoft JhengHei UI"/>
                <a:ea typeface="Microsoft JhengHei UI"/>
              </a:rPr>
              <a:t>𝐷𝐶, LNA2 </a:t>
            </a:r>
            <a:r>
              <a:rPr lang="en-US" sz="1800">
                <a:latin typeface="Microsoft JhengHei UI"/>
                <a:ea typeface="Microsoft JhengHei UI"/>
              </a:rPr>
              <a:t>+ 𝑃</a:t>
            </a:r>
            <a:r>
              <a:rPr lang="en-US" sz="1800" baseline="-25000">
                <a:latin typeface="Microsoft JhengHei UI"/>
                <a:ea typeface="Microsoft JhengHei UI"/>
              </a:rPr>
              <a:t>𝐷𝐶,𝐿𝑂</a:t>
            </a:r>
            <a:r>
              <a:rPr lang="en-US" sz="1800">
                <a:latin typeface="Microsoft JhengHei UI"/>
                <a:ea typeface="Microsoft JhengHei UI"/>
              </a:rPr>
              <a:t> = 262.5mw + 1600mw + 4125mw =5.987W </a:t>
            </a:r>
          </a:p>
          <a:p>
            <a:pPr>
              <a:lnSpc>
                <a:spcPct val="200000"/>
              </a:lnSpc>
            </a:pPr>
            <a:r>
              <a:rPr lang="en-US" sz="1800">
                <a:latin typeface="Microsoft JhengHei UI"/>
                <a:ea typeface="Microsoft JhengHei UI"/>
              </a:rPr>
              <a:t>𝑃</a:t>
            </a:r>
            <a:r>
              <a:rPr lang="en-US" sz="1800" baseline="-25000">
                <a:latin typeface="Microsoft JhengHei UI"/>
                <a:ea typeface="Microsoft JhengHei UI"/>
              </a:rPr>
              <a:t>𝐷𝐶,</a:t>
            </a:r>
            <a:r>
              <a:rPr lang="en-US" sz="1800" baseline="-25000" err="1">
                <a:latin typeface="Microsoft JhengHei UI"/>
                <a:ea typeface="Microsoft JhengHei UI"/>
              </a:rPr>
              <a:t>RadarTX</a:t>
            </a:r>
            <a:r>
              <a:rPr lang="en-US" sz="1800" baseline="-25000">
                <a:latin typeface="Microsoft JhengHei UI"/>
                <a:ea typeface="Microsoft JhengHei UI"/>
              </a:rPr>
              <a:t> </a:t>
            </a:r>
            <a:r>
              <a:rPr lang="en-US" sz="1800">
                <a:latin typeface="Microsoft JhengHei UI"/>
                <a:ea typeface="Microsoft JhengHei UI"/>
              </a:rPr>
              <a:t>= 𝑃</a:t>
            </a:r>
            <a:r>
              <a:rPr lang="en-US" sz="1800" baseline="-25000">
                <a:latin typeface="Microsoft JhengHei UI"/>
                <a:ea typeface="Microsoft JhengHei UI"/>
              </a:rPr>
              <a:t>𝐷𝐶, 𝐷𝐴</a:t>
            </a:r>
            <a:r>
              <a:rPr lang="en-US" sz="1800">
                <a:latin typeface="Microsoft JhengHei UI"/>
                <a:ea typeface="Microsoft JhengHei UI"/>
              </a:rPr>
              <a:t>+𝑃</a:t>
            </a:r>
            <a:r>
              <a:rPr lang="en-US" sz="1800" baseline="-25000">
                <a:latin typeface="Microsoft JhengHei UI"/>
                <a:ea typeface="Microsoft JhengHei UI"/>
              </a:rPr>
              <a:t>𝐷𝐶, P𝐴 </a:t>
            </a:r>
            <a:r>
              <a:rPr lang="en-US" sz="1800">
                <a:latin typeface="Microsoft JhengHei UI"/>
                <a:ea typeface="Microsoft JhengHei UI"/>
              </a:rPr>
              <a:t>+ 𝑃</a:t>
            </a:r>
            <a:r>
              <a:rPr lang="en-US" sz="1800" baseline="-25000">
                <a:latin typeface="Microsoft JhengHei UI"/>
                <a:ea typeface="Microsoft JhengHei UI"/>
              </a:rPr>
              <a:t>𝐷𝐶,𝐿𝑂 </a:t>
            </a:r>
            <a:r>
              <a:rPr lang="en-US" sz="1800">
                <a:latin typeface="Microsoft JhengHei UI"/>
                <a:ea typeface="Microsoft JhengHei UI"/>
              </a:rPr>
              <a:t>= 1500mw + 6750mw + 4125mw =12.375W</a:t>
            </a:r>
          </a:p>
        </p:txBody>
      </p:sp>
    </p:spTree>
    <p:extLst>
      <p:ext uri="{BB962C8B-B14F-4D97-AF65-F5344CB8AC3E}">
        <p14:creationId xmlns:p14="http://schemas.microsoft.com/office/powerpoint/2010/main" val="34877321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BB17E4-BA23-4440-8968-376B08C2A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300" y="618517"/>
            <a:ext cx="10006639" cy="500912"/>
          </a:xfrm>
        </p:spPr>
        <p:txBody>
          <a:bodyPr>
            <a:normAutofit fontScale="90000"/>
          </a:bodyPr>
          <a:lstStyle/>
          <a:p>
            <a:r>
              <a:rPr lang="en-US" b="1" cap="none">
                <a:latin typeface="Microsoft JhengHei UI"/>
                <a:ea typeface="Microsoft JhengHei UI"/>
              </a:rPr>
              <a:t>Environmental, Performance, &amp; Consumer Issues</a:t>
            </a:r>
          </a:p>
          <a:p>
            <a:endParaRPr lang="en-US" b="1" cap="none">
              <a:latin typeface="Microsoft JhengHei UI"/>
              <a:ea typeface="Microsoft JhengHei UI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360A0B-E434-4D0B-AD71-0C718E340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3300" y="1226861"/>
            <a:ext cx="9905999" cy="3541714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>
                <a:latin typeface="Microsoft JhengHei UI"/>
                <a:ea typeface="Microsoft JhengHei UI"/>
              </a:rPr>
              <a:t>A CACC system may not work properly in certain weather conditions like heavy rain or fog where 5G signal can be severely interfere. </a:t>
            </a:r>
            <a:endParaRPr lang="en-US"/>
          </a:p>
          <a:p>
            <a:r>
              <a:rPr lang="en-US">
                <a:latin typeface="Microsoft JhengHei UI"/>
                <a:ea typeface="Microsoft JhengHei UI"/>
              </a:rPr>
              <a:t>The gap between the CACC vehicle may be short enough to deter most cut-in lane changes in multi-lane highway environment.</a:t>
            </a:r>
          </a:p>
          <a:p>
            <a:r>
              <a:rPr lang="en-US">
                <a:latin typeface="Microsoft JhengHei UI"/>
                <a:ea typeface="Microsoft JhengHei UI"/>
              </a:rPr>
              <a:t>Security attacks like manipulating speed limit, Denial of Service (DoS) attacks on the engine, unauthorized brake, and attacks on active brake function, threaten the safety of  passengers.</a:t>
            </a:r>
          </a:p>
          <a:p>
            <a:endParaRPr lang="en-US">
              <a:latin typeface="Microsoft JhengHei UI"/>
              <a:ea typeface="Microsoft JhengHei UI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11B730C-CEF9-4180-B3AA-48E52CB84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890" y="4861187"/>
            <a:ext cx="2750805" cy="191387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D8EDFCF-BA73-4CC0-87F4-65C395EB8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031" y="4861187"/>
            <a:ext cx="2949353" cy="18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02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571DFA-F412-4312-8586-B740C171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206" y="388480"/>
            <a:ext cx="10409205" cy="1478570"/>
          </a:xfrm>
        </p:spPr>
        <p:txBody>
          <a:bodyPr>
            <a:normAutofit/>
          </a:bodyPr>
          <a:lstStyle/>
          <a:p>
            <a:r>
              <a:rPr lang="en-US" sz="3200" b="1" cap="none">
                <a:latin typeface="Microsoft JhengHei UI"/>
                <a:ea typeface="Microsoft JhengHei UI"/>
              </a:rPr>
              <a:t>Transmitter and Receiver Block Diagram- Radar</a:t>
            </a:r>
            <a:endParaRPr lang="en-US" sz="32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CA51A5-74A2-48F3-92D5-9E15585C942E}"/>
              </a:ext>
            </a:extLst>
          </p:cNvPr>
          <p:cNvSpPr/>
          <p:nvPr/>
        </p:nvSpPr>
        <p:spPr>
          <a:xfrm>
            <a:off x="2257040" y="2900364"/>
            <a:ext cx="1253447" cy="59590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LPF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561425-AF02-4D36-B36D-C335D9277802}"/>
              </a:ext>
            </a:extLst>
          </p:cNvPr>
          <p:cNvSpPr/>
          <p:nvPr/>
        </p:nvSpPr>
        <p:spPr>
          <a:xfrm>
            <a:off x="2507713" y="5228685"/>
            <a:ext cx="1253447" cy="59590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LPF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59D5AA-E752-411E-9289-F66D142C0FF4}"/>
              </a:ext>
            </a:extLst>
          </p:cNvPr>
          <p:cNvCxnSpPr/>
          <p:nvPr/>
        </p:nvCxnSpPr>
        <p:spPr>
          <a:xfrm>
            <a:off x="1507027" y="3198315"/>
            <a:ext cx="5445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DFB2E86-F077-4451-873C-3B7C1FC686AD}"/>
              </a:ext>
            </a:extLst>
          </p:cNvPr>
          <p:cNvSpPr/>
          <p:nvPr/>
        </p:nvSpPr>
        <p:spPr>
          <a:xfrm>
            <a:off x="785141" y="2900365"/>
            <a:ext cx="721886" cy="59590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IF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61C959-A364-4289-AFCC-FE623C90508A}"/>
              </a:ext>
            </a:extLst>
          </p:cNvPr>
          <p:cNvCxnSpPr/>
          <p:nvPr/>
        </p:nvCxnSpPr>
        <p:spPr>
          <a:xfrm>
            <a:off x="3714259" y="3198315"/>
            <a:ext cx="5445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7B17A83-75E1-4AD8-87EA-DB76B439927D}"/>
              </a:ext>
            </a:extLst>
          </p:cNvPr>
          <p:cNvSpPr/>
          <p:nvPr/>
        </p:nvSpPr>
        <p:spPr>
          <a:xfrm>
            <a:off x="4436018" y="2739292"/>
            <a:ext cx="914400" cy="8630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3F112108-E58A-495E-905A-CA688901C0DB}"/>
              </a:ext>
            </a:extLst>
          </p:cNvPr>
          <p:cNvSpPr/>
          <p:nvPr/>
        </p:nvSpPr>
        <p:spPr>
          <a:xfrm>
            <a:off x="4436018" y="2704037"/>
            <a:ext cx="914400" cy="933539"/>
          </a:xfrm>
          <a:prstGeom prst="mathMultiply">
            <a:avLst>
              <a:gd name="adj1" fmla="val 693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523B1B-1989-4561-8292-EBCF927A52E5}"/>
              </a:ext>
            </a:extLst>
          </p:cNvPr>
          <p:cNvSpPr/>
          <p:nvPr/>
        </p:nvSpPr>
        <p:spPr>
          <a:xfrm>
            <a:off x="4351256" y="2308150"/>
            <a:ext cx="1083924" cy="47236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Mixer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2FE8A34-318D-4CE8-BB6F-EBB27D989F26}"/>
              </a:ext>
            </a:extLst>
          </p:cNvPr>
          <p:cNvCxnSpPr/>
          <p:nvPr/>
        </p:nvCxnSpPr>
        <p:spPr>
          <a:xfrm>
            <a:off x="5435180" y="3200701"/>
            <a:ext cx="5445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481D0F2-163F-4010-B3C4-9EB47853A90F}"/>
              </a:ext>
            </a:extLst>
          </p:cNvPr>
          <p:cNvSpPr/>
          <p:nvPr/>
        </p:nvSpPr>
        <p:spPr>
          <a:xfrm>
            <a:off x="6039523" y="2900364"/>
            <a:ext cx="1253447" cy="59590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BPF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A0F0B6A-5F96-451E-A874-0703014A2247}"/>
              </a:ext>
            </a:extLst>
          </p:cNvPr>
          <p:cNvCxnSpPr>
            <a:cxnSpLocks/>
          </p:cNvCxnSpPr>
          <p:nvPr/>
        </p:nvCxnSpPr>
        <p:spPr>
          <a:xfrm>
            <a:off x="7381124" y="3191791"/>
            <a:ext cx="351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61A152B-4110-4F36-BCE2-373D91353A36}"/>
              </a:ext>
            </a:extLst>
          </p:cNvPr>
          <p:cNvSpPr/>
          <p:nvPr/>
        </p:nvSpPr>
        <p:spPr>
          <a:xfrm rot="5400000">
            <a:off x="9280984" y="2703871"/>
            <a:ext cx="968420" cy="988888"/>
          </a:xfrm>
          <a:prstGeom prst="triangle">
            <a:avLst>
              <a:gd name="adj" fmla="val 51061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F9B2925-04C8-448A-8530-EC719EA22A59}"/>
              </a:ext>
            </a:extLst>
          </p:cNvPr>
          <p:cNvSpPr/>
          <p:nvPr/>
        </p:nvSpPr>
        <p:spPr>
          <a:xfrm>
            <a:off x="9043472" y="2908005"/>
            <a:ext cx="1253447" cy="59590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PA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C28DEEE-160E-44BB-871E-F7A4CC67D8F3}"/>
              </a:ext>
            </a:extLst>
          </p:cNvPr>
          <p:cNvCxnSpPr>
            <a:cxnSpLocks/>
          </p:cNvCxnSpPr>
          <p:nvPr/>
        </p:nvCxnSpPr>
        <p:spPr>
          <a:xfrm>
            <a:off x="10297397" y="3216906"/>
            <a:ext cx="2541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6BA8C91-774A-4C8C-B0B2-8EDF39942F82}"/>
              </a:ext>
            </a:extLst>
          </p:cNvPr>
          <p:cNvCxnSpPr>
            <a:cxnSpLocks/>
          </p:cNvCxnSpPr>
          <p:nvPr/>
        </p:nvCxnSpPr>
        <p:spPr>
          <a:xfrm flipV="1">
            <a:off x="10552688" y="2572688"/>
            <a:ext cx="0" cy="6553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D750446-34C9-4D09-A6E4-FC3471617BB4}"/>
              </a:ext>
            </a:extLst>
          </p:cNvPr>
          <p:cNvCxnSpPr>
            <a:cxnSpLocks/>
          </p:cNvCxnSpPr>
          <p:nvPr/>
        </p:nvCxnSpPr>
        <p:spPr>
          <a:xfrm>
            <a:off x="10784440" y="2568150"/>
            <a:ext cx="0" cy="3065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2CACC8DB-49DF-4C55-9646-955FC74BBD85}"/>
              </a:ext>
            </a:extLst>
          </p:cNvPr>
          <p:cNvSpPr/>
          <p:nvPr/>
        </p:nvSpPr>
        <p:spPr>
          <a:xfrm rot="10800000">
            <a:off x="9779908" y="1868856"/>
            <a:ext cx="1543303" cy="699294"/>
          </a:xfrm>
          <a:prstGeom prst="triangle">
            <a:avLst>
              <a:gd name="adj" fmla="val 51060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0F726A9-F6A1-4920-A7C9-07547688678E}"/>
              </a:ext>
            </a:extLst>
          </p:cNvPr>
          <p:cNvSpPr/>
          <p:nvPr/>
        </p:nvSpPr>
        <p:spPr>
          <a:xfrm>
            <a:off x="9937795" y="1367848"/>
            <a:ext cx="1227527" cy="47236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Antenna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4924BDC-5CB6-4403-BE4F-3112311F4F9B}"/>
              </a:ext>
            </a:extLst>
          </p:cNvPr>
          <p:cNvCxnSpPr>
            <a:cxnSpLocks/>
          </p:cNvCxnSpPr>
          <p:nvPr/>
        </p:nvCxnSpPr>
        <p:spPr>
          <a:xfrm flipH="1">
            <a:off x="10444402" y="5593664"/>
            <a:ext cx="340038" cy="105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96A51000-6644-4173-88CF-841F7858DEAD}"/>
              </a:ext>
            </a:extLst>
          </p:cNvPr>
          <p:cNvSpPr/>
          <p:nvPr/>
        </p:nvSpPr>
        <p:spPr>
          <a:xfrm>
            <a:off x="9457930" y="5295713"/>
            <a:ext cx="995736" cy="59590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BPF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E66AED9-B1A1-4F15-9FDF-92F193BD8526}"/>
              </a:ext>
            </a:extLst>
          </p:cNvPr>
          <p:cNvCxnSpPr>
            <a:cxnSpLocks/>
            <a:stCxn id="46" idx="1"/>
          </p:cNvCxnSpPr>
          <p:nvPr/>
        </p:nvCxnSpPr>
        <p:spPr>
          <a:xfrm flipH="1" flipV="1">
            <a:off x="8799411" y="5582713"/>
            <a:ext cx="658519" cy="109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E43C7F62-658A-4FB3-8601-4390B72E5BBF}"/>
              </a:ext>
            </a:extLst>
          </p:cNvPr>
          <p:cNvSpPr/>
          <p:nvPr/>
        </p:nvSpPr>
        <p:spPr>
          <a:xfrm>
            <a:off x="4479972" y="5201790"/>
            <a:ext cx="914400" cy="8630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Multiplication Sign 52">
            <a:extLst>
              <a:ext uri="{FF2B5EF4-FFF2-40B4-BE49-F238E27FC236}">
                <a16:creationId xmlns:a16="http://schemas.microsoft.com/office/drawing/2014/main" id="{34AD7D7A-6C97-409F-BB55-968188A368B1}"/>
              </a:ext>
            </a:extLst>
          </p:cNvPr>
          <p:cNvSpPr/>
          <p:nvPr/>
        </p:nvSpPr>
        <p:spPr>
          <a:xfrm>
            <a:off x="4479972" y="5141046"/>
            <a:ext cx="914400" cy="933539"/>
          </a:xfrm>
          <a:prstGeom prst="mathMultiply">
            <a:avLst>
              <a:gd name="adj1" fmla="val 693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E20A0C4-1867-4A22-8D9D-CDC34471B99E}"/>
              </a:ext>
            </a:extLst>
          </p:cNvPr>
          <p:cNvSpPr/>
          <p:nvPr/>
        </p:nvSpPr>
        <p:spPr>
          <a:xfrm>
            <a:off x="4461079" y="6233338"/>
            <a:ext cx="1083924" cy="47236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Mixer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CBB5529-C414-48BE-A94F-E22046A397D1}"/>
              </a:ext>
            </a:extLst>
          </p:cNvPr>
          <p:cNvCxnSpPr>
            <a:cxnSpLocks/>
          </p:cNvCxnSpPr>
          <p:nvPr/>
        </p:nvCxnSpPr>
        <p:spPr>
          <a:xfrm flipH="1">
            <a:off x="5464668" y="5536329"/>
            <a:ext cx="322910" cy="24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8774D79-6EEB-4934-ABD5-DB4F550A6453}"/>
              </a:ext>
            </a:extLst>
          </p:cNvPr>
          <p:cNvCxnSpPr>
            <a:cxnSpLocks/>
          </p:cNvCxnSpPr>
          <p:nvPr/>
        </p:nvCxnSpPr>
        <p:spPr>
          <a:xfrm flipH="1">
            <a:off x="1866875" y="5487227"/>
            <a:ext cx="5588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4332234-B44A-4B3E-B153-A90A5D743795}"/>
              </a:ext>
            </a:extLst>
          </p:cNvPr>
          <p:cNvCxnSpPr>
            <a:cxnSpLocks/>
          </p:cNvCxnSpPr>
          <p:nvPr/>
        </p:nvCxnSpPr>
        <p:spPr>
          <a:xfrm flipH="1">
            <a:off x="467243" y="5543073"/>
            <a:ext cx="31789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4F582A5A-CE7A-489F-933B-CAC82959339C}"/>
              </a:ext>
            </a:extLst>
          </p:cNvPr>
          <p:cNvSpPr/>
          <p:nvPr/>
        </p:nvSpPr>
        <p:spPr>
          <a:xfrm>
            <a:off x="-49033" y="5245122"/>
            <a:ext cx="721886" cy="59590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IF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CF8BD99-D389-4917-B6C4-3539420C7988}"/>
              </a:ext>
            </a:extLst>
          </p:cNvPr>
          <p:cNvSpPr/>
          <p:nvPr/>
        </p:nvSpPr>
        <p:spPr>
          <a:xfrm>
            <a:off x="3981853" y="4143526"/>
            <a:ext cx="1857051" cy="59590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Oscillator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858A0B3-FC6A-4622-92D3-85B486A8C3E6}"/>
              </a:ext>
            </a:extLst>
          </p:cNvPr>
          <p:cNvCxnSpPr>
            <a:cxnSpLocks/>
          </p:cNvCxnSpPr>
          <p:nvPr/>
        </p:nvCxnSpPr>
        <p:spPr>
          <a:xfrm flipH="1" flipV="1">
            <a:off x="4902823" y="3637577"/>
            <a:ext cx="7555" cy="3958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385EC836-433F-4E7C-9CD8-497C9B39D3B2}"/>
              </a:ext>
            </a:extLst>
          </p:cNvPr>
          <p:cNvSpPr/>
          <p:nvPr/>
        </p:nvSpPr>
        <p:spPr>
          <a:xfrm rot="16200000">
            <a:off x="888221" y="5032192"/>
            <a:ext cx="968420" cy="988888"/>
          </a:xfrm>
          <a:prstGeom prst="triangle">
            <a:avLst>
              <a:gd name="adj" fmla="val 51061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E8E2DF-7F95-4FAE-A3D6-D111B73875D9}"/>
              </a:ext>
            </a:extLst>
          </p:cNvPr>
          <p:cNvSpPr/>
          <p:nvPr/>
        </p:nvSpPr>
        <p:spPr>
          <a:xfrm>
            <a:off x="928653" y="5245122"/>
            <a:ext cx="1201252" cy="48421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LNA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23269FAA-4E08-4AF4-80C0-5479F838E6DE}"/>
              </a:ext>
            </a:extLst>
          </p:cNvPr>
          <p:cNvSpPr/>
          <p:nvPr/>
        </p:nvSpPr>
        <p:spPr>
          <a:xfrm rot="5400000">
            <a:off x="7761650" y="2703871"/>
            <a:ext cx="968420" cy="988888"/>
          </a:xfrm>
          <a:prstGeom prst="triangle">
            <a:avLst>
              <a:gd name="adj" fmla="val 51061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D20360-1CCD-4A4E-8665-54B4360B2700}"/>
              </a:ext>
            </a:extLst>
          </p:cNvPr>
          <p:cNvSpPr/>
          <p:nvPr/>
        </p:nvSpPr>
        <p:spPr>
          <a:xfrm>
            <a:off x="7475728" y="2900364"/>
            <a:ext cx="1253447" cy="59590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DA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0E760E4-5E7E-4E40-8785-52845DA4A883}"/>
              </a:ext>
            </a:extLst>
          </p:cNvPr>
          <p:cNvCxnSpPr>
            <a:cxnSpLocks/>
          </p:cNvCxnSpPr>
          <p:nvPr/>
        </p:nvCxnSpPr>
        <p:spPr>
          <a:xfrm>
            <a:off x="8829340" y="3191791"/>
            <a:ext cx="376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4DC9BB1-6710-4177-814F-156F14BA7B72}"/>
              </a:ext>
            </a:extLst>
          </p:cNvPr>
          <p:cNvSpPr txBox="1"/>
          <p:nvPr/>
        </p:nvSpPr>
        <p:spPr>
          <a:xfrm>
            <a:off x="458342" y="263595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b="1">
                <a:latin typeface="Times New Roman"/>
              </a:rPr>
              <a:t>F</a:t>
            </a:r>
            <a:r>
              <a:rPr lang="en-IN" b="1" baseline="-25000">
                <a:latin typeface="Times New Roman"/>
              </a:rPr>
              <a:t>IF</a:t>
            </a:r>
            <a:r>
              <a:rPr lang="en-IN" b="1">
                <a:latin typeface="Times New Roman"/>
              </a:rPr>
              <a:t> =1 GHz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A4BEDA-7972-4141-A5D6-08F4C4A8BC9F}"/>
              </a:ext>
            </a:extLst>
          </p:cNvPr>
          <p:cNvSpPr txBox="1"/>
          <p:nvPr/>
        </p:nvSpPr>
        <p:spPr>
          <a:xfrm>
            <a:off x="5104209" y="367554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b="1">
                <a:latin typeface="Times New Roman"/>
              </a:rPr>
              <a:t>F</a:t>
            </a:r>
            <a:r>
              <a:rPr lang="en-IN" b="1" baseline="-25000">
                <a:latin typeface="Times New Roman"/>
              </a:rPr>
              <a:t>LO</a:t>
            </a:r>
            <a:r>
              <a:rPr lang="en-IN" b="1">
                <a:latin typeface="Times New Roman"/>
              </a:rPr>
              <a:t> =76 GHz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CA6D13-5D5D-4CF6-919A-73F8B1D41FB4}"/>
              </a:ext>
            </a:extLst>
          </p:cNvPr>
          <p:cNvSpPr txBox="1"/>
          <p:nvPr/>
        </p:nvSpPr>
        <p:spPr>
          <a:xfrm>
            <a:off x="5003041" y="480304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b="1">
                <a:latin typeface="Times New Roman"/>
              </a:rPr>
              <a:t>F</a:t>
            </a:r>
            <a:r>
              <a:rPr lang="en-IN" b="1" baseline="-25000">
                <a:latin typeface="Times New Roman"/>
              </a:rPr>
              <a:t>LO</a:t>
            </a:r>
            <a:r>
              <a:rPr lang="en-IN" b="1">
                <a:latin typeface="Times New Roman"/>
              </a:rPr>
              <a:t> =76 GHz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435F-0CD9-491C-B0D0-951331F5804F}"/>
              </a:ext>
            </a:extLst>
          </p:cNvPr>
          <p:cNvSpPr txBox="1"/>
          <p:nvPr/>
        </p:nvSpPr>
        <p:spPr>
          <a:xfrm>
            <a:off x="10740314" y="278051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b="1">
                <a:latin typeface="Times New Roman"/>
              </a:rPr>
              <a:t>F</a:t>
            </a:r>
            <a:r>
              <a:rPr lang="en-IN" b="1" baseline="-25000">
                <a:latin typeface="Times New Roman"/>
              </a:rPr>
              <a:t>RF</a:t>
            </a:r>
            <a:r>
              <a:rPr lang="en-IN" b="1">
                <a:latin typeface="Times New Roman"/>
              </a:rPr>
              <a:t> =77 GHz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8728CA-E3D2-49EF-A817-60B2B6E6661D}"/>
              </a:ext>
            </a:extLst>
          </p:cNvPr>
          <p:cNvSpPr txBox="1"/>
          <p:nvPr/>
        </p:nvSpPr>
        <p:spPr>
          <a:xfrm>
            <a:off x="62273" y="477188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b="1">
                <a:latin typeface="Times New Roman"/>
              </a:rPr>
              <a:t>F</a:t>
            </a:r>
            <a:r>
              <a:rPr lang="en-IN" b="1" baseline="-25000">
                <a:latin typeface="Times New Roman"/>
              </a:rPr>
              <a:t>IF</a:t>
            </a:r>
            <a:r>
              <a:rPr lang="en-IN" b="1">
                <a:latin typeface="Times New Roman"/>
              </a:rPr>
              <a:t> =1 GHz</a:t>
            </a:r>
            <a:endParaRPr lang="en-US"/>
          </a:p>
        </p:txBody>
      </p:sp>
      <p:cxnSp>
        <p:nvCxnSpPr>
          <p:cNvPr id="50" name="Straight Arrow Connector 55">
            <a:extLst>
              <a:ext uri="{FF2B5EF4-FFF2-40B4-BE49-F238E27FC236}">
                <a16:creationId xmlns:a16="http://schemas.microsoft.com/office/drawing/2014/main" id="{41F03F1E-EBCE-4C14-8557-0A4BE26F05DA}"/>
              </a:ext>
            </a:extLst>
          </p:cNvPr>
          <p:cNvCxnSpPr>
            <a:cxnSpLocks/>
          </p:cNvCxnSpPr>
          <p:nvPr/>
        </p:nvCxnSpPr>
        <p:spPr>
          <a:xfrm flipH="1">
            <a:off x="3851486" y="5526636"/>
            <a:ext cx="4997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675D5DA8-3EE6-4539-914B-68901903E50D}"/>
              </a:ext>
            </a:extLst>
          </p:cNvPr>
          <p:cNvSpPr/>
          <p:nvPr/>
        </p:nvSpPr>
        <p:spPr>
          <a:xfrm>
            <a:off x="5961032" y="5257478"/>
            <a:ext cx="995736" cy="59590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BPF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96D3792-74ED-419D-AA38-072319E48F14}"/>
              </a:ext>
            </a:extLst>
          </p:cNvPr>
          <p:cNvCxnSpPr>
            <a:cxnSpLocks/>
          </p:cNvCxnSpPr>
          <p:nvPr/>
        </p:nvCxnSpPr>
        <p:spPr>
          <a:xfrm flipH="1">
            <a:off x="7019322" y="5555429"/>
            <a:ext cx="5710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6B136EA-CFFF-4E3C-82AA-AF708F1B69D0}"/>
              </a:ext>
            </a:extLst>
          </p:cNvPr>
          <p:cNvCxnSpPr>
            <a:cxnSpLocks/>
            <a:endCxn id="51" idx="0"/>
          </p:cNvCxnSpPr>
          <p:nvPr/>
        </p:nvCxnSpPr>
        <p:spPr>
          <a:xfrm>
            <a:off x="4929319" y="4774142"/>
            <a:ext cx="7853" cy="4276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FB9847C1-1CBD-4616-81A1-4B95F47606FD}"/>
              </a:ext>
            </a:extLst>
          </p:cNvPr>
          <p:cNvSpPr/>
          <p:nvPr/>
        </p:nvSpPr>
        <p:spPr>
          <a:xfrm rot="16200000">
            <a:off x="7742684" y="5109784"/>
            <a:ext cx="968420" cy="988888"/>
          </a:xfrm>
          <a:prstGeom prst="triangle">
            <a:avLst>
              <a:gd name="adj" fmla="val 51061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08C2D40-7CEF-491E-A2BF-A7B108D4F542}"/>
              </a:ext>
            </a:extLst>
          </p:cNvPr>
          <p:cNvSpPr/>
          <p:nvPr/>
        </p:nvSpPr>
        <p:spPr>
          <a:xfrm>
            <a:off x="7783116" y="5322714"/>
            <a:ext cx="1201252" cy="48421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LNA</a:t>
            </a:r>
          </a:p>
        </p:txBody>
      </p:sp>
    </p:spTree>
    <p:extLst>
      <p:ext uri="{BB962C8B-B14F-4D97-AF65-F5344CB8AC3E}">
        <p14:creationId xmlns:p14="http://schemas.microsoft.com/office/powerpoint/2010/main" val="18080233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2CD76D-7439-4155-B191-7455D92BE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319" y="201574"/>
            <a:ext cx="9877244" cy="917854"/>
          </a:xfrm>
        </p:spPr>
        <p:txBody>
          <a:bodyPr>
            <a:noAutofit/>
          </a:bodyPr>
          <a:lstStyle/>
          <a:p>
            <a:r>
              <a:rPr lang="en-US" sz="2800" b="1" cap="none">
                <a:latin typeface="Microsoft JhengHei UI"/>
                <a:ea typeface="Microsoft JhengHei UI"/>
              </a:rPr>
              <a:t> Meeting standards for Human Exposure for RF signal</a:t>
            </a:r>
            <a:endParaRPr lang="en-US" sz="2800" b="1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CEFD6B-09D8-407D-90EA-EC6E6A92B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8318" y="1487487"/>
            <a:ext cx="9877245" cy="51519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>
                <a:latin typeface="Microsoft JhengHei UI"/>
                <a:ea typeface="Microsoft JhengHei UI"/>
              </a:rPr>
              <a:t>Maximum power density for human exposure to RF and microwave electromagnetic fields is 10mW/cm</a:t>
            </a:r>
            <a:r>
              <a:rPr lang="en-US" sz="1800" baseline="30000">
                <a:latin typeface="Microsoft JhengHei UI"/>
                <a:ea typeface="Microsoft JhengHei UI"/>
              </a:rPr>
              <a:t>2</a:t>
            </a:r>
            <a:endParaRPr lang="en-US" sz="1800" baseline="30000"/>
          </a:p>
          <a:p>
            <a:r>
              <a:rPr lang="en-US" sz="2000" b="1">
                <a:latin typeface="Microsoft JhengHei UI"/>
                <a:ea typeface="Microsoft JhengHei UI"/>
              </a:rPr>
              <a:t>For 5G</a:t>
            </a:r>
            <a:endParaRPr lang="en-US" sz="2000" b="1"/>
          </a:p>
          <a:p>
            <a:pPr marL="0" indent="0">
              <a:buNone/>
            </a:pPr>
            <a:r>
              <a:rPr lang="en-US" sz="1800">
                <a:latin typeface="Microsoft JhengHei UI"/>
                <a:ea typeface="Microsoft JhengHei UI"/>
              </a:rPr>
              <a:t>    Power Density=(P</a:t>
            </a:r>
            <a:r>
              <a:rPr lang="en-US" sz="1800" baseline="-25000">
                <a:latin typeface="Microsoft JhengHei UI"/>
                <a:ea typeface="Microsoft JhengHei UI"/>
              </a:rPr>
              <a:t>t</a:t>
            </a:r>
            <a:r>
              <a:rPr lang="en-US" sz="1800">
                <a:latin typeface="Microsoft JhengHei UI"/>
                <a:ea typeface="Microsoft JhengHei UI"/>
              </a:rPr>
              <a:t>* G</a:t>
            </a:r>
            <a:r>
              <a:rPr lang="en-US" sz="1800" baseline="-25000">
                <a:latin typeface="Microsoft JhengHei UI"/>
                <a:ea typeface="Microsoft JhengHei UI"/>
              </a:rPr>
              <a:t>t</a:t>
            </a:r>
            <a:r>
              <a:rPr lang="en-US" sz="1800">
                <a:latin typeface="Microsoft JhengHei UI"/>
                <a:ea typeface="Microsoft JhengHei UI"/>
              </a:rPr>
              <a:t>)/(4π*D</a:t>
            </a:r>
            <a:r>
              <a:rPr lang="en-US" sz="1800" baseline="30000">
                <a:latin typeface="Microsoft JhengHei UI"/>
                <a:ea typeface="Microsoft JhengHei UI"/>
              </a:rPr>
              <a:t>2</a:t>
            </a:r>
            <a:r>
              <a:rPr lang="en-US" sz="1800">
                <a:latin typeface="Microsoft JhengHei UI"/>
                <a:ea typeface="Microsoft JhengHei UI"/>
              </a:rPr>
              <a:t>)=10mW/cm</a:t>
            </a:r>
            <a:r>
              <a:rPr lang="en-US" sz="1800" baseline="30000">
                <a:latin typeface="Microsoft JhengHei UI"/>
                <a:ea typeface="Microsoft JhengHei UI"/>
              </a:rPr>
              <a:t>2</a:t>
            </a:r>
          </a:p>
          <a:p>
            <a:pPr marL="0" indent="0">
              <a:buNone/>
            </a:pPr>
            <a:r>
              <a:rPr lang="en-US" sz="1800">
                <a:latin typeface="Microsoft JhengHei UI"/>
                <a:ea typeface="Microsoft JhengHei UI"/>
              </a:rPr>
              <a:t>    D = [(4.425*100)/(4π*100)]</a:t>
            </a:r>
            <a:r>
              <a:rPr lang="en-US" sz="1800" baseline="30000">
                <a:latin typeface="Microsoft JhengHei UI"/>
                <a:ea typeface="Microsoft JhengHei UI"/>
              </a:rPr>
              <a:t>0.5</a:t>
            </a:r>
            <a:r>
              <a:rPr lang="en-US" sz="1800">
                <a:latin typeface="Microsoft JhengHei UI"/>
                <a:ea typeface="Microsoft JhengHei UI"/>
              </a:rPr>
              <a:t>= 0.59m</a:t>
            </a:r>
          </a:p>
          <a:p>
            <a:pPr>
              <a:buFont typeface="Arial"/>
              <a:buChar char="•"/>
            </a:pPr>
            <a:endParaRPr lang="en-US" sz="1800">
              <a:latin typeface="Microsoft JhengHei UI"/>
              <a:ea typeface="Microsoft JhengHei UI"/>
            </a:endParaRPr>
          </a:p>
          <a:p>
            <a:r>
              <a:rPr lang="en-US" sz="2000" b="1">
                <a:latin typeface="Microsoft JhengHei UI"/>
                <a:ea typeface="Microsoft JhengHei UI"/>
              </a:rPr>
              <a:t>For Radar</a:t>
            </a:r>
          </a:p>
          <a:p>
            <a:pPr marL="0" indent="0">
              <a:buNone/>
            </a:pPr>
            <a:r>
              <a:rPr lang="en-US" sz="1800">
                <a:latin typeface="Microsoft JhengHei UI"/>
                <a:ea typeface="Microsoft JhengHei UI"/>
              </a:rPr>
              <a:t>    Power Density=(P</a:t>
            </a:r>
            <a:r>
              <a:rPr lang="en-US" sz="1800" baseline="-25000">
                <a:latin typeface="Microsoft JhengHei UI"/>
                <a:ea typeface="Microsoft JhengHei UI"/>
              </a:rPr>
              <a:t>t</a:t>
            </a:r>
            <a:r>
              <a:rPr lang="en-US" sz="1800">
                <a:latin typeface="Microsoft JhengHei UI"/>
                <a:ea typeface="Microsoft JhengHei UI"/>
              </a:rPr>
              <a:t>* G</a:t>
            </a:r>
            <a:r>
              <a:rPr lang="en-US" sz="1800" baseline="-25000">
                <a:latin typeface="Microsoft JhengHei UI"/>
                <a:ea typeface="Microsoft JhengHei UI"/>
              </a:rPr>
              <a:t>t</a:t>
            </a:r>
            <a:r>
              <a:rPr lang="en-US" sz="1800">
                <a:latin typeface="Microsoft JhengHei UI"/>
                <a:ea typeface="Microsoft JhengHei UI"/>
              </a:rPr>
              <a:t>)/(4πD</a:t>
            </a:r>
            <a:r>
              <a:rPr lang="en-US" sz="1800" baseline="30000">
                <a:latin typeface="Microsoft JhengHei UI"/>
                <a:ea typeface="Microsoft JhengHei UI"/>
              </a:rPr>
              <a:t>2</a:t>
            </a:r>
            <a:r>
              <a:rPr lang="en-US" sz="1800">
                <a:latin typeface="Microsoft JhengHei UI"/>
                <a:ea typeface="Microsoft JhengHei UI"/>
              </a:rPr>
              <a:t>)=10mW/cm</a:t>
            </a:r>
            <a:r>
              <a:rPr lang="en-US" sz="1800" baseline="30000">
                <a:latin typeface="Microsoft JhengHei UI"/>
                <a:ea typeface="Microsoft JhengHei UI"/>
              </a:rPr>
              <a:t>2</a:t>
            </a:r>
            <a:endParaRPr lang="en-US" sz="1800">
              <a:latin typeface="Microsoft JhengHei UI"/>
              <a:ea typeface="Microsoft JhengHei UI"/>
            </a:endParaRPr>
          </a:p>
          <a:p>
            <a:pPr marL="0" indent="0">
              <a:buNone/>
            </a:pPr>
            <a:r>
              <a:rPr lang="en-US" sz="1800">
                <a:latin typeface="Microsoft JhengHei UI"/>
                <a:ea typeface="Microsoft JhengHei UI"/>
              </a:rPr>
              <a:t>    D = </a:t>
            </a:r>
            <a:r>
              <a:rPr lang="en-US" sz="2400">
                <a:latin typeface="Microsoft JhengHei UI"/>
                <a:ea typeface="Microsoft JhengHei UI"/>
              </a:rPr>
              <a:t> </a:t>
            </a:r>
            <a:r>
              <a:rPr lang="en-US" sz="1800">
                <a:latin typeface="Microsoft JhengHei UI"/>
                <a:ea typeface="Microsoft JhengHei UI"/>
              </a:rPr>
              <a:t>[(0.563*100)/(4π*100)]</a:t>
            </a:r>
            <a:r>
              <a:rPr lang="en-US" sz="1800" baseline="30000">
                <a:latin typeface="Microsoft JhengHei UI"/>
                <a:ea typeface="Microsoft JhengHei UI"/>
              </a:rPr>
              <a:t> 0.5 </a:t>
            </a:r>
            <a:r>
              <a:rPr lang="en-US" sz="1800">
                <a:latin typeface="Microsoft JhengHei UI"/>
                <a:ea typeface="Microsoft JhengHei UI"/>
              </a:rPr>
              <a:t>=0.21 m</a:t>
            </a:r>
            <a:endParaRPr lang="en-US" sz="1800"/>
          </a:p>
          <a:p>
            <a:pPr marL="0" indent="0">
              <a:buNone/>
            </a:pPr>
            <a:r>
              <a:rPr lang="en-US">
                <a:latin typeface="Microsoft JhengHei UI"/>
                <a:ea typeface="Microsoft JhengHei UI"/>
              </a:rPr>
              <a:t>** </a:t>
            </a:r>
            <a:r>
              <a:rPr lang="en-US" sz="1800">
                <a:latin typeface="Microsoft JhengHei UI"/>
                <a:ea typeface="Microsoft JhengHei UI"/>
              </a:rPr>
              <a:t>We can provide a shield to reduce the human exposure to RF signals generated by the system.</a:t>
            </a:r>
          </a:p>
        </p:txBody>
      </p:sp>
    </p:spTree>
    <p:extLst>
      <p:ext uri="{BB962C8B-B14F-4D97-AF65-F5344CB8AC3E}">
        <p14:creationId xmlns:p14="http://schemas.microsoft.com/office/powerpoint/2010/main" val="23903867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64BC19-40C4-4D14-BD08-B78A2E50D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451" y="187198"/>
            <a:ext cx="7145546" cy="1478570"/>
          </a:xfrm>
        </p:spPr>
        <p:txBody>
          <a:bodyPr/>
          <a:lstStyle/>
          <a:p>
            <a:r>
              <a:rPr lang="en-US" cap="none">
                <a:latin typeface="Microsoft JhengHei UI"/>
                <a:ea typeface="Microsoft JhengHei UI"/>
              </a:rPr>
              <a:t>Manufacturing and Test issues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022EB3-9972-4A4B-9800-25C3A35DF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4620" y="1861299"/>
            <a:ext cx="9905999" cy="45043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Microsoft JhengHei UI"/>
                <a:ea typeface="Microsoft JhengHei UI"/>
              </a:rPr>
              <a:t> There isn’t one uniform system in place across all car makers and models, so drivers may need to learn a new car’s CACC system each time.</a:t>
            </a:r>
          </a:p>
          <a:p>
            <a:r>
              <a:rPr lang="en-US">
                <a:latin typeface="Microsoft JhengHei UI"/>
                <a:ea typeface="Microsoft JhengHei UI"/>
              </a:rPr>
              <a:t>The improvement of traffic efficiency largely depends on the level of CACC deployment.</a:t>
            </a:r>
          </a:p>
          <a:p>
            <a:r>
              <a:rPr lang="en-US">
                <a:latin typeface="Microsoft JhengHei UI"/>
                <a:ea typeface="Microsoft JhengHei UI"/>
              </a:rPr>
              <a:t>Testing for abnormal circumstances on the road, for instance,  sudden car accident,  goods dropped from front vehicle.</a:t>
            </a:r>
          </a:p>
          <a:p>
            <a:endParaRPr lang="en-US">
              <a:latin typeface="Microsoft JhengHei UI"/>
              <a:ea typeface="Microsoft JhengHei UI"/>
            </a:endParaRPr>
          </a:p>
        </p:txBody>
      </p:sp>
    </p:spTree>
    <p:extLst>
      <p:ext uri="{BB962C8B-B14F-4D97-AF65-F5344CB8AC3E}">
        <p14:creationId xmlns:p14="http://schemas.microsoft.com/office/powerpoint/2010/main" val="40991140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2CD76D-7439-4155-B191-7455D92BE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149" y="57800"/>
            <a:ext cx="2458528" cy="917854"/>
          </a:xfrm>
        </p:spPr>
        <p:txBody>
          <a:bodyPr/>
          <a:lstStyle/>
          <a:p>
            <a:r>
              <a:rPr lang="en-US" cap="none"/>
              <a:t>Schedule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069B89E-2987-4F17-8A40-9B1FE348F6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8536400"/>
              </p:ext>
            </p:extLst>
          </p:nvPr>
        </p:nvGraphicFramePr>
        <p:xfrm>
          <a:off x="2803585" y="1150189"/>
          <a:ext cx="6604000" cy="52538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2000">
                  <a:extLst>
                    <a:ext uri="{9D8B030D-6E8A-4147-A177-3AD203B41FA5}">
                      <a16:colId xmlns:a16="http://schemas.microsoft.com/office/drawing/2014/main" val="1806548479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213441000"/>
                    </a:ext>
                  </a:extLst>
                </a:gridCol>
              </a:tblGrid>
              <a:tr h="432954"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Task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Completion  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561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41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 Problem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September 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495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 Top Level Specifications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November 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106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246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 Prototype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January 2021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878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 Prototype Construction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April 2021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636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 Testing &amp; 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June 2021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668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 Debugging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September 2021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92558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/>
                        <a:t> Final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Tw Cen MT"/>
                        </a:rPr>
                        <a:t>December 2021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04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576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 Final Design Submission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July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097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 Complete Bill of 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September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6185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 Product Release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December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169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41088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3E9073-62F7-4817-BEB2-180F052F5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/>
              <a:t>Summary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DDE975-F2EB-419A-9FF9-46C5B8519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17755"/>
            <a:ext cx="9905999" cy="2984591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>
              <a:latin typeface="Microsoft JhengHei UI"/>
              <a:ea typeface="Microsoft JhengHei UI"/>
            </a:endParaRPr>
          </a:p>
          <a:p>
            <a:r>
              <a:rPr lang="en-US">
                <a:latin typeface="Microsoft JhengHei UI"/>
                <a:ea typeface="Microsoft JhengHei UI"/>
              </a:rPr>
              <a:t>Cooperative Adaptive Cruise Control (CACC) </a:t>
            </a:r>
            <a:endParaRPr lang="en-US"/>
          </a:p>
          <a:p>
            <a:pPr lvl="1"/>
            <a:r>
              <a:rPr lang="en-US">
                <a:latin typeface="Microsoft JhengHei UI"/>
                <a:ea typeface="Microsoft JhengHei UI"/>
              </a:rPr>
              <a:t>Using 5G to achieve vehicle-to-vehicle (V2V) communication</a:t>
            </a:r>
          </a:p>
          <a:p>
            <a:pPr lvl="1"/>
            <a:r>
              <a:rPr lang="en-US" sz="2000">
                <a:latin typeface="Microsoft JhengHei UI"/>
                <a:ea typeface="Microsoft JhengHei UI"/>
              </a:rPr>
              <a:t>CACC equipped vehicle can interact with more vehicles and surrounding environment</a:t>
            </a:r>
          </a:p>
          <a:p>
            <a:pPr lvl="1"/>
            <a:r>
              <a:rPr lang="en-US">
                <a:latin typeface="Microsoft JhengHei UI"/>
                <a:ea typeface="Microsoft JhengHei UI"/>
              </a:rPr>
              <a:t>Helps in stability of traffic flow &amp; safety of the drivers.</a:t>
            </a:r>
          </a:p>
          <a:p>
            <a:pPr marL="0" indent="0">
              <a:buNone/>
            </a:pPr>
            <a:endParaRPr lang="en-US">
              <a:latin typeface="Microsoft JhengHei UI"/>
              <a:ea typeface="Microsoft JhengHei UI"/>
            </a:endParaRPr>
          </a:p>
          <a:p>
            <a:pPr marL="0" indent="0">
              <a:buNone/>
            </a:pPr>
            <a:endParaRPr lang="en-US">
              <a:latin typeface="Microsoft JhengHei UI"/>
              <a:ea typeface="Microsoft JhengHei UI"/>
            </a:endParaRPr>
          </a:p>
        </p:txBody>
      </p:sp>
    </p:spTree>
    <p:extLst>
      <p:ext uri="{BB962C8B-B14F-4D97-AF65-F5344CB8AC3E}">
        <p14:creationId xmlns:p14="http://schemas.microsoft.com/office/powerpoint/2010/main" val="38339201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5" descr="Car">
            <a:extLst>
              <a:ext uri="{FF2B5EF4-FFF2-40B4-BE49-F238E27FC236}">
                <a16:creationId xmlns:a16="http://schemas.microsoft.com/office/drawing/2014/main" id="{6FA3F63A-D5A9-4FB2-BB4E-50830CA49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5622" y="1941264"/>
            <a:ext cx="2280248" cy="2769079"/>
          </a:xfrm>
          <a:prstGeom prst="rect">
            <a:avLst/>
          </a:prstGeom>
        </p:spPr>
      </p:pic>
      <p:pic>
        <p:nvPicPr>
          <p:cNvPr id="12" name="Graphic 7" descr="Car">
            <a:extLst>
              <a:ext uri="{FF2B5EF4-FFF2-40B4-BE49-F238E27FC236}">
                <a16:creationId xmlns:a16="http://schemas.microsoft.com/office/drawing/2014/main" id="{03CEF929-DA5A-466A-8BF5-85C6A8154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52420" y="2012254"/>
            <a:ext cx="2222738" cy="2697191"/>
          </a:xfrm>
          <a:prstGeom prst="rect">
            <a:avLst/>
          </a:prstGeom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id="{E30A4F9D-BECB-45B0-A481-640B78F2C52F}"/>
              </a:ext>
            </a:extLst>
          </p:cNvPr>
          <p:cNvSpPr/>
          <p:nvPr/>
        </p:nvSpPr>
        <p:spPr>
          <a:xfrm rot="2820000">
            <a:off x="4598415" y="2950719"/>
            <a:ext cx="1121433" cy="106392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52EDE549-75A5-4900-B726-B991340F5813}"/>
              </a:ext>
            </a:extLst>
          </p:cNvPr>
          <p:cNvSpPr/>
          <p:nvPr/>
        </p:nvSpPr>
        <p:spPr>
          <a:xfrm rot="2280000">
            <a:off x="4397289" y="3222084"/>
            <a:ext cx="618226" cy="690112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182EBCBB-59F8-4DA5-A01F-BCAD32941941}"/>
              </a:ext>
            </a:extLst>
          </p:cNvPr>
          <p:cNvSpPr/>
          <p:nvPr/>
        </p:nvSpPr>
        <p:spPr>
          <a:xfrm rot="2280000">
            <a:off x="4480970" y="3148833"/>
            <a:ext cx="718867" cy="833885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9292E17C-6B1A-46C3-BB20-7B2C05B8A485}"/>
              </a:ext>
            </a:extLst>
          </p:cNvPr>
          <p:cNvSpPr/>
          <p:nvPr/>
        </p:nvSpPr>
        <p:spPr>
          <a:xfrm rot="2280000">
            <a:off x="4556367" y="3086635"/>
            <a:ext cx="877017" cy="977658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E18AC6-61A1-41B3-8575-20C91ACE95EE}"/>
              </a:ext>
            </a:extLst>
          </p:cNvPr>
          <p:cNvSpPr txBox="1"/>
          <p:nvPr/>
        </p:nvSpPr>
        <p:spPr>
          <a:xfrm>
            <a:off x="5072172" y="1162551"/>
            <a:ext cx="180867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V2V - 5G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0D19C96-D4E8-46CD-B5BA-7249E6645AA7}"/>
              </a:ext>
            </a:extLst>
          </p:cNvPr>
          <p:cNvSpPr txBox="1"/>
          <p:nvPr/>
        </p:nvSpPr>
        <p:spPr>
          <a:xfrm>
            <a:off x="4827757" y="4023646"/>
            <a:ext cx="130546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Radar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90F3235-94F7-4315-9B85-AC7E806652A3}"/>
              </a:ext>
            </a:extLst>
          </p:cNvPr>
          <p:cNvSpPr txBox="1"/>
          <p:nvPr/>
        </p:nvSpPr>
        <p:spPr>
          <a:xfrm>
            <a:off x="2483349" y="4367804"/>
            <a:ext cx="180867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Host vehicle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A24C215-6F60-4F79-9AF5-87A6711AC887}"/>
              </a:ext>
            </a:extLst>
          </p:cNvPr>
          <p:cNvSpPr txBox="1"/>
          <p:nvPr/>
        </p:nvSpPr>
        <p:spPr>
          <a:xfrm>
            <a:off x="7357272" y="4367802"/>
            <a:ext cx="280071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Preceding  vehicle</a:t>
            </a:r>
          </a:p>
        </p:txBody>
      </p:sp>
      <p:sp>
        <p:nvSpPr>
          <p:cNvPr id="116" name="Arc 115">
            <a:extLst>
              <a:ext uri="{FF2B5EF4-FFF2-40B4-BE49-F238E27FC236}">
                <a16:creationId xmlns:a16="http://schemas.microsoft.com/office/drawing/2014/main" id="{0CA88110-9C99-4121-826F-748EC2009318}"/>
              </a:ext>
            </a:extLst>
          </p:cNvPr>
          <p:cNvSpPr/>
          <p:nvPr/>
        </p:nvSpPr>
        <p:spPr>
          <a:xfrm rot="-2280000">
            <a:off x="2934123" y="1884834"/>
            <a:ext cx="4988942" cy="4284451"/>
          </a:xfrm>
          <a:prstGeom prst="arc">
            <a:avLst/>
          </a:prstGeom>
          <a:noFill/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11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9903A4-143F-4C33-B931-77ED654FA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882" y="0"/>
            <a:ext cx="9905998" cy="1478570"/>
          </a:xfrm>
        </p:spPr>
        <p:txBody>
          <a:bodyPr/>
          <a:lstStyle/>
          <a:p>
            <a:r>
              <a:rPr lang="en-US" cap="none"/>
              <a:t>Radar Transmitter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57504B-26D3-4C0E-AB4B-67CAC1FFFD31}"/>
              </a:ext>
            </a:extLst>
          </p:cNvPr>
          <p:cNvSpPr txBox="1"/>
          <p:nvPr/>
        </p:nvSpPr>
        <p:spPr>
          <a:xfrm>
            <a:off x="253564" y="1856792"/>
            <a:ext cx="2141364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err="1">
                <a:ea typeface="新細明體"/>
              </a:rPr>
              <a:t>IFin</a:t>
            </a:r>
            <a:r>
              <a:rPr lang="en-US" altLang="zh-TW" sz="2000">
                <a:ea typeface="新細明體"/>
              </a:rPr>
              <a:t> = 1GHz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LO = 7</a:t>
            </a:r>
            <a:r>
              <a:rPr lang="en-US" altLang="zh-TW" sz="2000"/>
              <a:t>6</a:t>
            </a:r>
            <a:r>
              <a:rPr lang="en-US" sz="2000"/>
              <a:t>GHz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F</a:t>
            </a:r>
            <a:r>
              <a:rPr lang="en-US" sz="2000" baseline="-25000"/>
              <a:t>RF</a:t>
            </a:r>
            <a:r>
              <a:rPr lang="en-US" sz="2000"/>
              <a:t> = 7</a:t>
            </a:r>
            <a:r>
              <a:rPr lang="en-US" altLang="zh-TW" sz="2000"/>
              <a:t>7</a:t>
            </a:r>
            <a:r>
              <a:rPr lang="en-US" sz="2000"/>
              <a:t>GHz</a:t>
            </a:r>
          </a:p>
        </p:txBody>
      </p:sp>
      <p:pic>
        <p:nvPicPr>
          <p:cNvPr id="8" name="Content Placeholder 7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7A86B122-7F64-4CD8-BFA7-92C6A3F9DC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5395" y="1299578"/>
            <a:ext cx="9906605" cy="4738234"/>
          </a:xfrm>
        </p:spPr>
      </p:pic>
    </p:spTree>
    <p:extLst>
      <p:ext uri="{BB962C8B-B14F-4D97-AF65-F5344CB8AC3E}">
        <p14:creationId xmlns:p14="http://schemas.microsoft.com/office/powerpoint/2010/main" val="2890720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9903A4-143F-4C33-B931-77ED654FA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335" y="-100642"/>
            <a:ext cx="5333999" cy="1291665"/>
          </a:xfrm>
        </p:spPr>
        <p:txBody>
          <a:bodyPr/>
          <a:lstStyle/>
          <a:p>
            <a:r>
              <a:rPr lang="en-US" cap="none">
                <a:latin typeface="Microsoft JhengHei UI"/>
                <a:ea typeface="Microsoft JhengHei UI"/>
              </a:rPr>
              <a:t>Radar TX 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B57504B-26D3-4C0E-AB4B-67CAC1FFFD31}"/>
                  </a:ext>
                </a:extLst>
              </p:cNvPr>
              <p:cNvSpPr txBox="1"/>
              <p:nvPr/>
            </p:nvSpPr>
            <p:spPr>
              <a:xfrm>
                <a:off x="1666919" y="1012033"/>
                <a:ext cx="8682206" cy="6954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200"/>
                  <a:t>Pin = 15dBm = 31.62mW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/>
                  <a:t>Pout = 28.04dBm = 636.76mW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err="1"/>
                  <a:t>Pdc</a:t>
                </a:r>
                <a:r>
                  <a:rPr lang="en-US" sz="2200"/>
                  <a:t> = 1500mw + 6750mw + 4125mw = 12375mW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/>
                  <a:t>PAE(%) = 4.9%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/>
                  <a:t>Gt = 20dBi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/>
                  <a:t>EIRP = Pt + Gt = 28.04dBm + 20dBi = 48.04dBm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20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/>
                  <a:t>MDS = N</a:t>
                </a:r>
                <a14:m>
                  <m:oMath xmlns:m="http://schemas.openxmlformats.org/officeDocument/2006/math">
                    <m:r>
                      <a:rPr lang="en-US" sz="2200" b="0" i="0" baseline="-2500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200"/>
                  <a:t> = KTB = -113.86dBm = 4.1*</a:t>
                </a:r>
                <a:r>
                  <a:rPr lang="en-US" sz="2200">
                    <a:latin typeface="Calibri" panose="020F0502020204030204" pitchFamily="34" charset="0"/>
                    <a:ea typeface="PMingLiU" panose="02020500000000000000" pitchFamily="18" charset="-120"/>
                    <a:cs typeface="Times New Roman" panose="02020603050405020304" pitchFamily="18" charset="0"/>
                  </a:rPr>
                  <a:t>10</a:t>
                </a:r>
                <a:r>
                  <a:rPr lang="en-US" sz="2200" baseline="30000">
                    <a:latin typeface="Calibri" panose="020F0502020204030204" pitchFamily="34" charset="0"/>
                    <a:ea typeface="PMingLiU" panose="02020500000000000000" pitchFamily="18" charset="-120"/>
                    <a:cs typeface="Times New Roman" panose="02020603050405020304" pitchFamily="18" charset="0"/>
                  </a:rPr>
                  <a:t>-9 </a:t>
                </a:r>
                <a:r>
                  <a:rPr lang="en-US" sz="2200" err="1"/>
                  <a:t>mW</a:t>
                </a:r>
                <a:endParaRPr lang="en-US" sz="220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err="1"/>
                  <a:t>fo</a:t>
                </a:r>
                <a:r>
                  <a:rPr lang="en-US" sz="2200"/>
                  <a:t> = </a:t>
                </a:r>
                <a:r>
                  <a:rPr lang="en-US" altLang="zh-CN" sz="2200"/>
                  <a:t>77</a:t>
                </a:r>
                <a:r>
                  <a:rPr lang="en-US" sz="2200"/>
                  <a:t>GHz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/>
                  <a:t>𝜎 = 1m</a:t>
                </a:r>
                <a:r>
                  <a:rPr lang="en-US" sz="2200" baseline="30000">
                    <a:latin typeface="Calibri" panose="020F0502020204030204" pitchFamily="34" charset="0"/>
                    <a:ea typeface="PMingLiU" panose="02020500000000000000" pitchFamily="18" charset="-120"/>
                    <a:cs typeface="Times New Roman" panose="02020603050405020304" pitchFamily="18" charset="0"/>
                  </a:rPr>
                  <a:t>2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/>
                  <a:t>𝜆 = 0.0392m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20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220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[ 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m:rPr>
                                <m:sty m:val="p"/>
                              </m:rPr>
                              <a:rPr lang="en-US" sz="2200" baseline="-25000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 sz="22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sz="2200" baseline="30000" dirty="0">
                                <a:latin typeface="Cambria Math" panose="02040503050406030204" pitchFamily="18" charset="0"/>
                                <a:ea typeface="PMingLiU" panose="02020500000000000000" pitchFamily="18" charset="-120"/>
                                <a:cs typeface="Times New Roman" panose="02020603050405020304" pitchFamily="18" charset="0"/>
                              </a:rPr>
                              <m:t>2 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m:rPr>
                                <m:sty m:val="p"/>
                              </m:rPr>
                              <a:rPr lang="en-US" sz="2200" baseline="-25000">
                                <a:latin typeface="Cambria Math" panose="02040503050406030204" pitchFamily="18" charset="0"/>
                              </a:rPr>
                              <m:t>min</m:t>
                            </m:r>
                            <m:r>
                              <a:rPr lang="en-US" sz="22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d>
                            <m:r>
                              <a:rPr lang="en-US" sz="2200" baseline="30000" dirty="0">
                                <a:latin typeface="Cambria Math" panose="02040503050406030204" pitchFamily="18" charset="0"/>
                                <a:ea typeface="PMingLiU" panose="02020500000000000000" pitchFamily="18" charset="-120"/>
                                <a:cs typeface="Times New Roman" panose="02020603050405020304" pitchFamily="18" charset="0"/>
                              </a:rPr>
                              <m:t>3</m:t>
                            </m:r>
                            <m:r>
                              <a:rPr lang="en-US" sz="2200" i="1" baseline="30000" dirty="0">
                                <a:latin typeface="Cambria Math" panose="02040503050406030204" pitchFamily="18" charset="0"/>
                                <a:ea typeface="PMingLiU" panose="02020500000000000000" pitchFamily="18" charset="-120"/>
                                <a:cs typeface="Times New Roman" panose="020206030504050203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 ]</m:t>
                        </m:r>
                        <m:r>
                          <m:rPr>
                            <m:nor/>
                          </m:rPr>
                          <a:rPr lang="en-US" sz="2200" dirty="0"/>
                          <m:t> </m:t>
                        </m:r>
                      </m:e>
                      <m:sup>
                        <m:f>
                          <m:fPr>
                            <m:ctrlPr>
                              <a:rPr lang="en-US" sz="22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200" baseline="30000">
                    <a:effectLst/>
                    <a:latin typeface="Calibri" panose="020F0502020204030204" pitchFamily="34" charset="0"/>
                    <a:ea typeface="PMingLiU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sz="2200"/>
                  <a:t>= </a:t>
                </a:r>
                <a:r>
                  <a:rPr lang="en-US" altLang="zh-TW" sz="2200"/>
                  <a:t>76.8</a:t>
                </a:r>
                <a:r>
                  <a:rPr lang="en-US" sz="2200"/>
                  <a:t>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20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/>
                  <a:t>FSPL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20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panose="02040503050406030204" pitchFamily="18" charset="0"/>
                              </a:rPr>
                              <m:t>π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20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  <m:r>
                              <a:rPr lang="en-US" sz="22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20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sz="2200"/>
                  <a:t> = 1</a:t>
                </a:r>
                <a:r>
                  <a:rPr lang="en-US" altLang="zh-TW" sz="2200"/>
                  <a:t>07.87</a:t>
                </a:r>
                <a:r>
                  <a:rPr lang="en-US" sz="2200"/>
                  <a:t>dB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baseline="30000">
                  <a:effectLst/>
                  <a:latin typeface="Calibri" panose="020F0502020204030204" pitchFamily="34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>
                  <a:effectLst/>
                  <a:latin typeface="Calibri" panose="020F0502020204030204" pitchFamily="34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B57504B-26D3-4C0E-AB4B-67CAC1FFF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919" y="1012033"/>
                <a:ext cx="8682206" cy="6954276"/>
              </a:xfrm>
              <a:prstGeom prst="rect">
                <a:avLst/>
              </a:prstGeom>
              <a:blipFill>
                <a:blip r:embed="rId2"/>
                <a:stretch>
                  <a:fillRect l="-772" t="-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5145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9903A4-143F-4C33-B931-77ED654FA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882" y="0"/>
            <a:ext cx="9905998" cy="1478570"/>
          </a:xfrm>
        </p:spPr>
        <p:txBody>
          <a:bodyPr/>
          <a:lstStyle/>
          <a:p>
            <a:r>
              <a:rPr lang="en-US" cap="none"/>
              <a:t>Radar TX Gain and Node Power </a:t>
            </a:r>
          </a:p>
        </p:txBody>
      </p:sp>
      <p:pic>
        <p:nvPicPr>
          <p:cNvPr id="6" name="Content Placeholder 5" descr="A picture containing chart, line chart&#10;&#10;Description automatically generated">
            <a:extLst>
              <a:ext uri="{FF2B5EF4-FFF2-40B4-BE49-F238E27FC236}">
                <a16:creationId xmlns:a16="http://schemas.microsoft.com/office/drawing/2014/main" id="{AC680FD8-3502-4212-A81A-CB1EC70C4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437" y="1399591"/>
            <a:ext cx="9603995" cy="4926563"/>
          </a:xfrm>
        </p:spPr>
      </p:pic>
    </p:spTree>
    <p:extLst>
      <p:ext uri="{BB962C8B-B14F-4D97-AF65-F5344CB8AC3E}">
        <p14:creationId xmlns:p14="http://schemas.microsoft.com/office/powerpoint/2010/main" val="1042621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9903A4-143F-4C33-B931-77ED654FA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881" y="0"/>
            <a:ext cx="10773779" cy="1478570"/>
          </a:xfrm>
        </p:spPr>
        <p:txBody>
          <a:bodyPr/>
          <a:lstStyle/>
          <a:p>
            <a:r>
              <a:rPr lang="en-US" cap="none"/>
              <a:t>Radar TX Gain and Node Power Yield Simulation </a:t>
            </a:r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7B0B7A60-6F8F-4A4C-A302-17E3ED634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50098"/>
            <a:ext cx="5930730" cy="3064535"/>
          </a:xfrm>
        </p:spPr>
      </p:pic>
      <p:pic>
        <p:nvPicPr>
          <p:cNvPr id="8" name="Picture 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61302B1C-1E2D-4176-8916-4E7C9F51F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279" y="1950098"/>
            <a:ext cx="6031721" cy="306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4653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電路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4FF803ACE6CB418F2D60AE5856AC8C" ma:contentTypeVersion="7" ma:contentTypeDescription="Create a new document." ma:contentTypeScope="" ma:versionID="e8f33180f8bbb63a04f08d656ed6bbe9">
  <xsd:schema xmlns:xsd="http://www.w3.org/2001/XMLSchema" xmlns:xs="http://www.w3.org/2001/XMLSchema" xmlns:p="http://schemas.microsoft.com/office/2006/metadata/properties" xmlns:ns3="333efebd-3f0a-41e4-81b2-4a0c3d6d95c9" xmlns:ns4="49e43904-6b22-46a1-af11-f968b92c6028" targetNamespace="http://schemas.microsoft.com/office/2006/metadata/properties" ma:root="true" ma:fieldsID="f9f21b44c854d6f2fe9d872e23ea0df5" ns3:_="" ns4:_="">
    <xsd:import namespace="333efebd-3f0a-41e4-81b2-4a0c3d6d95c9"/>
    <xsd:import namespace="49e43904-6b22-46a1-af11-f968b92c602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3efebd-3f0a-41e4-81b2-4a0c3d6d95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e43904-6b22-46a1-af11-f968b92c602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333efebd-3f0a-41e4-81b2-4a0c3d6d95c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C45B493-0FF2-43DA-AC9C-6A6FD063AD28}">
  <ds:schemaRefs>
    <ds:schemaRef ds:uri="333efebd-3f0a-41e4-81b2-4a0c3d6d95c9"/>
    <ds:schemaRef ds:uri="49e43904-6b22-46a1-af11-f968b92c602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3E9F5BB-97DB-4160-B47A-8FCEBC4F46E5}">
  <ds:schemaRefs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333efebd-3f0a-41e4-81b2-4a0c3d6d95c9"/>
    <ds:schemaRef ds:uri="http://purl.org/dc/elements/1.1/"/>
    <ds:schemaRef ds:uri="49e43904-6b22-46a1-af11-f968b92c6028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545AAC2-3D9B-47D1-B22C-F3D1B3D4DEA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新式電路板設計</Template>
  <TotalTime>0</TotalTime>
  <Words>2311</Words>
  <Application>Microsoft Office PowerPoint</Application>
  <PresentationFormat>Widescreen</PresentationFormat>
  <Paragraphs>736</Paragraphs>
  <Slides>54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Microsoft JhengHei UI</vt:lpstr>
      <vt:lpstr>Arial</vt:lpstr>
      <vt:lpstr>Calibri</vt:lpstr>
      <vt:lpstr>Cambria Math</vt:lpstr>
      <vt:lpstr>Times New Roman</vt:lpstr>
      <vt:lpstr>TW Cen MT</vt:lpstr>
      <vt:lpstr>TW Cen MT</vt:lpstr>
      <vt:lpstr>電路</vt:lpstr>
      <vt:lpstr>PowerPoint Presentation</vt:lpstr>
      <vt:lpstr>System Overview</vt:lpstr>
      <vt:lpstr>System block diagram</vt:lpstr>
      <vt:lpstr>Top Level Specs</vt:lpstr>
      <vt:lpstr>Transmitter and Receiver Block Diagram- Radar</vt:lpstr>
      <vt:lpstr>Radar Transmitter</vt:lpstr>
      <vt:lpstr>Radar TX Calculation</vt:lpstr>
      <vt:lpstr>Radar TX Gain and Node Power </vt:lpstr>
      <vt:lpstr>Radar TX Gain and Node Power Yield Simulation </vt:lpstr>
      <vt:lpstr>Low Pass Filter -LPF1R25-22R5-SFF</vt:lpstr>
      <vt:lpstr>Local Oscillator - SOM-77302315-12-M1</vt:lpstr>
      <vt:lpstr>Driver Amplifier - AMP-12-02310</vt:lpstr>
      <vt:lpstr>Radar Receiver </vt:lpstr>
      <vt:lpstr>Radar RX Calculation</vt:lpstr>
      <vt:lpstr>Radar RX Nominal</vt:lpstr>
      <vt:lpstr>Radar RX Yield Analysis: Gain</vt:lpstr>
      <vt:lpstr>Radar RX Yield Analysis: Noise Figure</vt:lpstr>
      <vt:lpstr>Radar RX Yield Analysis: IP3</vt:lpstr>
      <vt:lpstr>Antenna - ELA100.A</vt:lpstr>
      <vt:lpstr>PowerPoint Presentation</vt:lpstr>
      <vt:lpstr>Local Oscillator - SOM-77302315-12-M1</vt:lpstr>
      <vt:lpstr>Low Pass Filter -LPF1R25-22R5-SFF</vt:lpstr>
      <vt:lpstr>Transmitter and Receiver Block Diagram- 5G</vt:lpstr>
      <vt:lpstr>5G Communication Transmitter </vt:lpstr>
      <vt:lpstr>5G Comm. TX - Cascaded Gain Graph</vt:lpstr>
      <vt:lpstr>5g comm. Tx – cascaded node power</vt:lpstr>
      <vt:lpstr>5G TX  Calculation</vt:lpstr>
      <vt:lpstr>LNA - QPL9547 </vt:lpstr>
      <vt:lpstr>Mixer - MAMX-011067</vt:lpstr>
      <vt:lpstr>Bandpass filter - BPF13751625-S_A</vt:lpstr>
      <vt:lpstr>Power amplifier 1    TGA2565-SM</vt:lpstr>
      <vt:lpstr>Antenna - pe9854/sf-20</vt:lpstr>
      <vt:lpstr>PowerPoint Presentation</vt:lpstr>
      <vt:lpstr>PowerPoint Presentation</vt:lpstr>
      <vt:lpstr>PowerPoint Presentation</vt:lpstr>
      <vt:lpstr>PowerPoint Presentation</vt:lpstr>
      <vt:lpstr>LNA - CMD157 </vt:lpstr>
      <vt:lpstr>Lowpass  filter - LP0805H1250ASTR</vt:lpstr>
      <vt:lpstr>Mixer &amp; LO </vt:lpstr>
      <vt:lpstr>IF Amplifier - TQL9048 </vt:lpstr>
      <vt:lpstr>5g Receiver Calculation</vt:lpstr>
      <vt:lpstr>5G Tx &amp; Rx Channel</vt:lpstr>
      <vt:lpstr>5G Tx &amp; Rx Channel</vt:lpstr>
      <vt:lpstr>5G Comm Link Spec Compliance Matrix</vt:lpstr>
      <vt:lpstr>Radar TX And RX Channel</vt:lpstr>
      <vt:lpstr>Radar TX And RX Graph</vt:lpstr>
      <vt:lpstr>Top-level Compliance Matrix: Radar</vt:lpstr>
      <vt:lpstr>DC Power Calculation</vt:lpstr>
      <vt:lpstr>Environmental, Performance, &amp; Consumer Issues </vt:lpstr>
      <vt:lpstr> Meeting standards for Human Exposure for RF signal</vt:lpstr>
      <vt:lpstr>Manufacturing and Test issues</vt:lpstr>
      <vt:lpstr>Schedule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Chen, Sung-Lin</dc:creator>
  <cp:lastModifiedBy>Chiang, Yi Chien</cp:lastModifiedBy>
  <cp:revision>2</cp:revision>
  <cp:lastPrinted>2020-11-18T23:39:33Z</cp:lastPrinted>
  <dcterms:created xsi:type="dcterms:W3CDTF">2020-10-11T22:44:04Z</dcterms:created>
  <dcterms:modified xsi:type="dcterms:W3CDTF">2020-12-16T23:28:52Z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0x010100014FF803ACE6CB418F2D60AE5856AC8C</vt:lpwstr>
  </property>
</Properties>
</file>